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81" r:id="rId2"/>
    <p:sldId id="257" r:id="rId3"/>
    <p:sldId id="258" r:id="rId4"/>
    <p:sldId id="259" r:id="rId5"/>
    <p:sldId id="261" r:id="rId6"/>
    <p:sldId id="260" r:id="rId7"/>
    <p:sldId id="262" r:id="rId8"/>
    <p:sldId id="276" r:id="rId9"/>
    <p:sldId id="263" r:id="rId10"/>
    <p:sldId id="265" r:id="rId11"/>
    <p:sldId id="266" r:id="rId12"/>
    <p:sldId id="264" r:id="rId13"/>
    <p:sldId id="267" r:id="rId14"/>
    <p:sldId id="268" r:id="rId15"/>
    <p:sldId id="269" r:id="rId16"/>
    <p:sldId id="270" r:id="rId17"/>
    <p:sldId id="271" r:id="rId18"/>
    <p:sldId id="272" r:id="rId19"/>
    <p:sldId id="279" r:id="rId20"/>
    <p:sldId id="277"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974" y="-324"/>
      </p:cViewPr>
      <p:guideLst>
        <p:guide orient="horz" pos="2044"/>
        <p:guide pos="288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9F742-D6E8-42F4-A69F-1051EA4EB4AA}" type="datetimeFigureOut">
              <a:rPr lang="zh-CN" altLang="en-US" smtClean="0"/>
              <a:pPr/>
              <a:t>2016/11/28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4E15ED-0E89-461B-9AD2-07494ABE89D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bwMode="auto">
          <a:xfrm>
            <a:off x="1370013" y="1141413"/>
            <a:ext cx="4117975" cy="3087687"/>
          </a:xfrm>
          <a:ln>
            <a:solidFill>
              <a:srgbClr val="000000"/>
            </a:solidFill>
            <a:miter lim="800000"/>
          </a:ln>
        </p:spPr>
      </p:sp>
      <p:sp>
        <p:nvSpPr>
          <p:cNvPr id="8194" name="文本占位符 2"/>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257C1574-3428-4874-8F44-A09FA1F9168E}" type="slidenum">
              <a:rPr lang="zh-CN" altLang="en-US">
                <a:solidFill>
                  <a:prstClr val="black"/>
                </a:solidFill>
              </a:rPr>
              <a:pPr/>
              <a:t>3</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12290" name="文本占位符 2"/>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
        <p:nvSpPr>
          <p:cNvPr id="12291"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6FD9C40F-F7D8-4DCA-8AEE-761168F3168A}" type="slidenum">
              <a:rPr lang="zh-CN" altLang="en-US"/>
              <a:pPr/>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17410" name="文本占位符 2"/>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
        <p:nvSpPr>
          <p:cNvPr id="17411"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C7AE8A2D-359C-47C3-8754-02202B2ACD5D}" type="slidenum">
              <a:rPr lang="zh-CN" altLang="en-US"/>
              <a:pPr/>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20482" name="文本占位符 2"/>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
        <p:nvSpPr>
          <p:cNvPr id="20483"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6A12B481-1120-4238-9D1C-C93EBEE7199C}" type="slidenum">
              <a:rPr lang="zh-CN" altLang="en-US"/>
              <a:pPr/>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8194" name="文本占位符 2"/>
          <p:cNvSpPr>
            <a:spLocks noGrp="1" noChangeArrowheads="1"/>
          </p:cNvSpPr>
          <p:nvPr>
            <p:ph type="body" idx="4294967295"/>
          </p:nvPr>
        </p:nvSpPr>
        <p:spPr bwMode="auto">
          <a:noFill/>
        </p:spPr>
        <p:txBody>
          <a:bodyPr/>
          <a:lstStyle/>
          <a:p>
            <a:pPr eaLnBrk="1" hangingPunct="1"/>
            <a:endParaRPr lang="zh-CN" altLang="en-US" smtClean="0"/>
          </a:p>
        </p:txBody>
      </p:sp>
      <p:sp>
        <p:nvSpPr>
          <p:cNvPr id="8195" name="灯片编号占位符 3"/>
          <p:cNvSpPr>
            <a:spLocks noGrp="1" noChangeArrowheads="1"/>
          </p:cNvSpPr>
          <p:nvPr>
            <p:ph type="sldNum" sz="quarter" idx="5"/>
          </p:nvPr>
        </p:nvSpPr>
        <p:spPr bwMode="auto">
          <a:noFill/>
          <a:ln>
            <a:miter lim="800000"/>
          </a:ln>
        </p:spPr>
        <p:txBody>
          <a:bodyPr/>
          <a:lstStyle/>
          <a:p>
            <a:fld id="{959BF3F2-E7DE-449F-92FD-0BD09E2FA275}" type="slidenum">
              <a:rPr lang="zh-CN" altLang="en-US"/>
              <a:pPr/>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28674" name="文本占位符 2"/>
          <p:cNvSpPr>
            <a:spLocks noGrp="1" noChangeArrowheads="1"/>
          </p:cNvSpPr>
          <p:nvPr>
            <p:ph type="body" idx="4294967295"/>
          </p:nvPr>
        </p:nvSpPr>
        <p:spPr bwMode="auto">
          <a:noFill/>
        </p:spPr>
        <p:txBody>
          <a:bodyPr/>
          <a:lstStyle/>
          <a:p>
            <a:pPr eaLnBrk="1" hangingPunct="1"/>
            <a:endParaRPr lang="zh-CN" altLang="en-US" smtClean="0"/>
          </a:p>
        </p:txBody>
      </p:sp>
      <p:sp>
        <p:nvSpPr>
          <p:cNvPr id="28675" name="灯片编号占位符 3"/>
          <p:cNvSpPr>
            <a:spLocks noGrp="1" noChangeArrowheads="1"/>
          </p:cNvSpPr>
          <p:nvPr>
            <p:ph type="sldNum" sz="quarter" idx="5"/>
          </p:nvPr>
        </p:nvSpPr>
        <p:spPr bwMode="auto">
          <a:noFill/>
          <a:ln>
            <a:miter lim="800000"/>
          </a:ln>
        </p:spPr>
        <p:txBody>
          <a:bodyPr/>
          <a:lstStyle/>
          <a:p>
            <a:fld id="{7FD6A230-74CF-4670-83DE-133EB0109D7C}" type="slidenum">
              <a:rPr lang="zh-CN" altLang="en-US"/>
              <a:pPr/>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28674" name="文本占位符 2"/>
          <p:cNvSpPr>
            <a:spLocks noGrp="1" noChangeArrowheads="1"/>
          </p:cNvSpPr>
          <p:nvPr>
            <p:ph type="body" idx="4294967295"/>
          </p:nvPr>
        </p:nvSpPr>
        <p:spPr bwMode="auto">
          <a:noFill/>
        </p:spPr>
        <p:txBody>
          <a:bodyPr/>
          <a:lstStyle/>
          <a:p>
            <a:pPr eaLnBrk="1" hangingPunct="1"/>
            <a:endParaRPr lang="zh-CN" altLang="en-US" smtClean="0"/>
          </a:p>
        </p:txBody>
      </p:sp>
      <p:sp>
        <p:nvSpPr>
          <p:cNvPr id="28675" name="灯片编号占位符 3"/>
          <p:cNvSpPr>
            <a:spLocks noGrp="1" noChangeArrowheads="1"/>
          </p:cNvSpPr>
          <p:nvPr>
            <p:ph type="sldNum" sz="quarter" idx="5"/>
          </p:nvPr>
        </p:nvSpPr>
        <p:spPr bwMode="auto">
          <a:noFill/>
          <a:ln>
            <a:miter lim="800000"/>
          </a:ln>
        </p:spPr>
        <p:txBody>
          <a:bodyPr/>
          <a:lstStyle/>
          <a:p>
            <a:fld id="{7FD6A230-74CF-4670-83DE-133EB0109D7C}" type="slidenum">
              <a:rPr lang="zh-CN" altLang="en-US"/>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noTextEdit="1"/>
          </p:cNvSpPr>
          <p:nvPr>
            <p:ph type="sldImg" idx="4294967295"/>
          </p:nvPr>
        </p:nvSpPr>
        <p:spPr bwMode="auto">
          <a:xfrm>
            <a:off x="1370013" y="1141413"/>
            <a:ext cx="4117975" cy="3087687"/>
          </a:xfrm>
          <a:ln>
            <a:solidFill>
              <a:srgbClr val="000000"/>
            </a:solidFill>
            <a:miter lim="800000"/>
          </a:ln>
        </p:spPr>
      </p:sp>
      <p:sp>
        <p:nvSpPr>
          <p:cNvPr id="12290" name="文本占位符 2"/>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
        <p:nvSpPr>
          <p:cNvPr id="12291"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BEEA56F3-323C-4B08-B993-0F4B01F37063}" type="slidenum">
              <a:rPr lang="zh-CN" altLang="en-US">
                <a:solidFill>
                  <a:prstClr val="black"/>
                </a:solidFill>
              </a:rPr>
              <a:pPr/>
              <a:t>4</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8194" name="文本占位符 2"/>
          <p:cNvSpPr>
            <a:spLocks noGrp="1" noChangeArrowheads="1"/>
          </p:cNvSpPr>
          <p:nvPr>
            <p:ph type="body" idx="4294967295"/>
          </p:nvPr>
        </p:nvSpPr>
        <p:spPr bwMode="auto">
          <a:noFill/>
        </p:spPr>
        <p:txBody>
          <a:bodyPr/>
          <a:lstStyle/>
          <a:p>
            <a:pPr eaLnBrk="1" hangingPunct="1"/>
            <a:endParaRPr lang="zh-CN" altLang="en-US" smtClean="0"/>
          </a:p>
        </p:txBody>
      </p:sp>
      <p:sp>
        <p:nvSpPr>
          <p:cNvPr id="8195" name="灯片编号占位符 3"/>
          <p:cNvSpPr>
            <a:spLocks noGrp="1" noChangeArrowheads="1"/>
          </p:cNvSpPr>
          <p:nvPr>
            <p:ph type="sldNum" sz="quarter" idx="5"/>
          </p:nvPr>
        </p:nvSpPr>
        <p:spPr bwMode="auto">
          <a:noFill/>
          <a:ln>
            <a:miter lim="800000"/>
          </a:ln>
        </p:spPr>
        <p:txBody>
          <a:bodyPr/>
          <a:lstStyle/>
          <a:p>
            <a:fld id="{959BF3F2-E7DE-449F-92FD-0BD09E2FA275}" type="slidenum">
              <a:rPr lang="zh-CN" altLang="en-US"/>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8194" name="文本占位符 2"/>
          <p:cNvSpPr>
            <a:spLocks noGrp="1" noChangeArrowheads="1"/>
          </p:cNvSpPr>
          <p:nvPr>
            <p:ph type="body" idx="4294967295"/>
          </p:nvPr>
        </p:nvSpPr>
        <p:spPr bwMode="auto">
          <a:noFill/>
        </p:spPr>
        <p:txBody>
          <a:bodyPr/>
          <a:lstStyle/>
          <a:p>
            <a:pPr eaLnBrk="1" hangingPunct="1"/>
            <a:endParaRPr lang="zh-CN" altLang="en-US" smtClean="0"/>
          </a:p>
        </p:txBody>
      </p:sp>
      <p:sp>
        <p:nvSpPr>
          <p:cNvPr id="8195" name="灯片编号占位符 3"/>
          <p:cNvSpPr>
            <a:spLocks noGrp="1" noChangeArrowheads="1"/>
          </p:cNvSpPr>
          <p:nvPr>
            <p:ph type="sldNum" sz="quarter" idx="5"/>
          </p:nvPr>
        </p:nvSpPr>
        <p:spPr bwMode="auto">
          <a:noFill/>
          <a:ln>
            <a:miter lim="800000"/>
          </a:ln>
        </p:spPr>
        <p:txBody>
          <a:bodyPr/>
          <a:lstStyle/>
          <a:p>
            <a:fld id="{959BF3F2-E7DE-449F-92FD-0BD09E2FA275}" type="slidenum">
              <a:rPr lang="zh-CN" altLang="en-US"/>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12290" name="文本占位符 2"/>
          <p:cNvSpPr>
            <a:spLocks noGrp="1" noChangeArrowheads="1"/>
          </p:cNvSpPr>
          <p:nvPr>
            <p:ph type="body" idx="4294967295"/>
          </p:nvPr>
        </p:nvSpPr>
        <p:spPr bwMode="auto">
          <a:noFill/>
        </p:spPr>
        <p:txBody>
          <a:bodyPr/>
          <a:lstStyle/>
          <a:p>
            <a:pPr eaLnBrk="1" hangingPunct="1"/>
            <a:endParaRPr lang="zh-CN" altLang="en-US" smtClean="0"/>
          </a:p>
        </p:txBody>
      </p:sp>
      <p:sp>
        <p:nvSpPr>
          <p:cNvPr id="12291" name="灯片编号占位符 3"/>
          <p:cNvSpPr>
            <a:spLocks noGrp="1" noChangeArrowheads="1"/>
          </p:cNvSpPr>
          <p:nvPr>
            <p:ph type="sldNum" sz="quarter" idx="5"/>
          </p:nvPr>
        </p:nvSpPr>
        <p:spPr bwMode="auto">
          <a:noFill/>
          <a:ln>
            <a:miter lim="800000"/>
          </a:ln>
        </p:spPr>
        <p:txBody>
          <a:bodyPr/>
          <a:lstStyle/>
          <a:p>
            <a:fld id="{89381A70-8E25-4E19-A703-EEFE381912AD}" type="slidenum">
              <a:rPr lang="zh-CN" altLang="en-US"/>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12290" name="文本占位符 2"/>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
        <p:nvSpPr>
          <p:cNvPr id="12291"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44F824F3-ED8A-4F2F-AA6A-252609385281}" type="slidenum">
              <a:rPr lang="zh-CN" altLang="en-US"/>
              <a:pPr/>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10242" name="文本占位符 2"/>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
        <p:nvSpPr>
          <p:cNvPr id="10243"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053A5C7C-FEAD-4E21-9799-0DBAA261513C}" type="slidenum">
              <a:rPr lang="zh-CN" altLang="en-US"/>
              <a:pPr/>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12290" name="文本占位符 2"/>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
        <p:nvSpPr>
          <p:cNvPr id="12291"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6FD9C40F-F7D8-4DCA-8AEE-761168F3168A}" type="slidenum">
              <a:rPr lang="zh-CN" altLang="en-US"/>
              <a:pPr/>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12290" name="文本占位符 2"/>
          <p:cNvSpPr>
            <a:spLocks noGrp="1" noChangeArrowheads="1"/>
          </p:cNvSpPr>
          <p:nvPr>
            <p:ph type="body"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en-US" smtClean="0"/>
          </a:p>
        </p:txBody>
      </p:sp>
      <p:sp>
        <p:nvSpPr>
          <p:cNvPr id="12291"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44F824F3-ED8A-4F2F-AA6A-252609385281}" type="slidenum">
              <a:rPr lang="zh-CN" altLang="en-US"/>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536"/>
            <a:ext cx="7772400" cy="147010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400"/>
            <a:ext cx="6400800" cy="175269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9035" indent="0" algn="ctr">
              <a:buNone/>
              <a:defRPr>
                <a:solidFill>
                  <a:schemeClr val="tx1">
                    <a:tint val="75000"/>
                  </a:schemeClr>
                </a:solidFill>
              </a:defRPr>
            </a:lvl5pPr>
            <a:lvl6pPr marL="3048635" indent="0" algn="ctr">
              <a:buNone/>
              <a:defRPr>
                <a:solidFill>
                  <a:schemeClr val="tx1">
                    <a:tint val="75000"/>
                  </a:schemeClr>
                </a:solidFill>
              </a:defRPr>
            </a:lvl6pPr>
            <a:lvl7pPr marL="3658235" indent="0" algn="ctr">
              <a:buNone/>
              <a:defRPr>
                <a:solidFill>
                  <a:schemeClr val="tx1">
                    <a:tint val="75000"/>
                  </a:schemeClr>
                </a:solidFill>
              </a:defRPr>
            </a:lvl7pPr>
            <a:lvl8pPr marL="4267835"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53"/>
            <a:ext cx="2057400" cy="585182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53"/>
            <a:ext cx="6019800" cy="585182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7129"/>
            <a:ext cx="7772400" cy="1362145"/>
          </a:xfrm>
        </p:spPr>
        <p:txBody>
          <a:bodyPr anchor="t"/>
          <a:lstStyle>
            <a:lvl1pPr algn="l">
              <a:defRPr sz="533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864"/>
            <a:ext cx="7772400" cy="1500264"/>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9035" indent="0">
              <a:buNone/>
              <a:defRPr sz="1865">
                <a:solidFill>
                  <a:schemeClr val="tx1">
                    <a:tint val="75000"/>
                  </a:schemeClr>
                </a:solidFill>
              </a:defRPr>
            </a:lvl5pPr>
            <a:lvl6pPr marL="3048635" indent="0">
              <a:buNone/>
              <a:defRPr sz="1865">
                <a:solidFill>
                  <a:schemeClr val="tx1">
                    <a:tint val="75000"/>
                  </a:schemeClr>
                </a:solidFill>
              </a:defRPr>
            </a:lvl6pPr>
            <a:lvl7pPr marL="3658235" indent="0">
              <a:buNone/>
              <a:defRPr sz="1865">
                <a:solidFill>
                  <a:schemeClr val="tx1">
                    <a:tint val="75000"/>
                  </a:schemeClr>
                </a:solidFill>
              </a:defRPr>
            </a:lvl7pPr>
            <a:lvl8pPr marL="4267835"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84"/>
            <a:ext cx="4038600" cy="4526196"/>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84"/>
            <a:ext cx="4038600" cy="4526196"/>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93"/>
            <a:ext cx="4040188" cy="639796"/>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9035" indent="0">
              <a:buNone/>
              <a:defRPr sz="2135" b="1"/>
            </a:lvl5pPr>
            <a:lvl6pPr marL="3048635" indent="0">
              <a:buNone/>
              <a:defRPr sz="2135" b="1"/>
            </a:lvl6pPr>
            <a:lvl7pPr marL="3658235" indent="0">
              <a:buNone/>
              <a:defRPr sz="2135" b="1"/>
            </a:lvl7pPr>
            <a:lvl8pPr marL="4267835" indent="0">
              <a:buNone/>
              <a:defRPr sz="2135" b="1"/>
            </a:lvl8pPr>
            <a:lvl9pPr marL="4876800" indent="0">
              <a:buNone/>
              <a:defRPr sz="2135" b="1"/>
            </a:lvl9pPr>
          </a:lstStyle>
          <a:p>
            <a:pPr lvl="0"/>
            <a:r>
              <a:rPr lang="zh-CN" altLang="en-US" smtClean="0"/>
              <a:t>单击此处编辑母版文本样式</a:t>
            </a:r>
          </a:p>
        </p:txBody>
      </p:sp>
      <p:sp>
        <p:nvSpPr>
          <p:cNvPr id="4" name="内容占位符 3"/>
          <p:cNvSpPr>
            <a:spLocks noGrp="1"/>
          </p:cNvSpPr>
          <p:nvPr>
            <p:ph sz="half" idx="2"/>
          </p:nvPr>
        </p:nvSpPr>
        <p:spPr>
          <a:xfrm>
            <a:off x="457200" y="2174987"/>
            <a:ext cx="4040188" cy="3951492"/>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93"/>
            <a:ext cx="4041775" cy="639796"/>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9035" indent="0">
              <a:buNone/>
              <a:defRPr sz="2135" b="1"/>
            </a:lvl5pPr>
            <a:lvl6pPr marL="3048635" indent="0">
              <a:buNone/>
              <a:defRPr sz="2135" b="1"/>
            </a:lvl6pPr>
            <a:lvl7pPr marL="3658235" indent="0">
              <a:buNone/>
              <a:defRPr sz="2135" b="1"/>
            </a:lvl7pPr>
            <a:lvl8pPr marL="4267835" indent="0">
              <a:buNone/>
              <a:defRPr sz="2135" b="1"/>
            </a:lvl8pPr>
            <a:lvl9pPr marL="4876800" indent="0">
              <a:buNone/>
              <a:defRPr sz="2135"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4987"/>
            <a:ext cx="4041775" cy="3951492"/>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64"/>
            <a:ext cx="3008313" cy="1162111"/>
          </a:xfrm>
        </p:spPr>
        <p:txBody>
          <a:bodyPr anchor="b"/>
          <a:lstStyle>
            <a:lvl1pPr algn="l">
              <a:defRPr sz="2665"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65"/>
            <a:ext cx="5111750" cy="5853415"/>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435175"/>
            <a:ext cx="3008313" cy="4691305"/>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9035" indent="0">
              <a:buNone/>
              <a:defRPr sz="1200"/>
            </a:lvl5pPr>
            <a:lvl6pPr marL="3048635" indent="0">
              <a:buNone/>
              <a:defRPr sz="1200"/>
            </a:lvl6pPr>
            <a:lvl7pPr marL="3658235" indent="0">
              <a:buNone/>
              <a:defRPr sz="1200"/>
            </a:lvl7pPr>
            <a:lvl8pPr marL="4267835" indent="0">
              <a:buNone/>
              <a:defRPr sz="1200"/>
            </a:lvl8pPr>
            <a:lvl9pPr marL="4876800"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847"/>
            <a:ext cx="5486400" cy="566767"/>
          </a:xfrm>
        </p:spPr>
        <p:txBody>
          <a:bodyPr anchor="b"/>
          <a:lstStyle>
            <a:lvl1pPr algn="l">
              <a:defRPr sz="266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806"/>
            <a:ext cx="5486400" cy="4115012"/>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9035" indent="0">
              <a:buNone/>
              <a:defRPr sz="2665"/>
            </a:lvl5pPr>
            <a:lvl6pPr marL="3048635" indent="0">
              <a:buNone/>
              <a:defRPr sz="2665"/>
            </a:lvl6pPr>
            <a:lvl7pPr marL="3658235" indent="0">
              <a:buNone/>
              <a:defRPr sz="2665"/>
            </a:lvl7pPr>
            <a:lvl8pPr marL="4267835"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1792288" y="5367615"/>
            <a:ext cx="5486400" cy="804905"/>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9035" indent="0">
              <a:buNone/>
              <a:defRPr sz="1200"/>
            </a:lvl5pPr>
            <a:lvl6pPr marL="3048635" indent="0">
              <a:buNone/>
              <a:defRPr sz="1200"/>
            </a:lvl6pPr>
            <a:lvl7pPr marL="3658235" indent="0">
              <a:buNone/>
              <a:defRPr sz="1200"/>
            </a:lvl7pPr>
            <a:lvl8pPr marL="4267835" indent="0">
              <a:buNone/>
              <a:defRPr sz="1200"/>
            </a:lvl8pPr>
            <a:lvl9pPr marL="4876800"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53"/>
            <a:ext cx="8229600" cy="1143059"/>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84"/>
            <a:ext cx="8229600" cy="45261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679"/>
            <a:ext cx="2133600" cy="365144"/>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pPr/>
              <a:t>2016/11/28</a:t>
            </a:fld>
            <a:endParaRPr lang="zh-CN" altLang="en-US"/>
          </a:p>
        </p:txBody>
      </p:sp>
      <p:sp>
        <p:nvSpPr>
          <p:cNvPr id="5" name="页脚占位符 4"/>
          <p:cNvSpPr>
            <a:spLocks noGrp="1"/>
          </p:cNvSpPr>
          <p:nvPr>
            <p:ph type="ftr" sz="quarter" idx="3"/>
          </p:nvPr>
        </p:nvSpPr>
        <p:spPr>
          <a:xfrm>
            <a:off x="3124200" y="6356679"/>
            <a:ext cx="2895600" cy="365144"/>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679"/>
            <a:ext cx="2133600" cy="365144"/>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593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7973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353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353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835" indent="-30353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3435" indent="-30353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3035" indent="-30353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353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353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8635" algn="l" defTabSz="1219200" rtl="0" eaLnBrk="1" latinLnBrk="0" hangingPunct="1">
        <a:defRPr sz="2400" kern="1200">
          <a:solidFill>
            <a:schemeClr val="tx1"/>
          </a:solidFill>
          <a:latin typeface="+mn-lt"/>
          <a:ea typeface="+mn-ea"/>
          <a:cs typeface="+mn-cs"/>
        </a:defRPr>
      </a:lvl6pPr>
      <a:lvl7pPr marL="3658235" algn="l" defTabSz="1219200" rtl="0" eaLnBrk="1" latinLnBrk="0" hangingPunct="1">
        <a:defRPr sz="2400" kern="1200">
          <a:solidFill>
            <a:schemeClr val="tx1"/>
          </a:solidFill>
          <a:latin typeface="+mn-lt"/>
          <a:ea typeface="+mn-ea"/>
          <a:cs typeface="+mn-cs"/>
        </a:defRPr>
      </a:lvl7pPr>
      <a:lvl8pPr marL="4267835"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8.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6"/>
          <p:cNvSpPr>
            <a:spLocks noChangeArrowheads="1"/>
          </p:cNvSpPr>
          <p:nvPr/>
        </p:nvSpPr>
        <p:spPr bwMode="auto">
          <a:xfrm>
            <a:off x="0" y="0"/>
            <a:ext cx="9144000" cy="6858000"/>
          </a:xfrm>
          <a:prstGeom prst="rect">
            <a:avLst/>
          </a:prstGeom>
          <a:gradFill rotWithShape="1">
            <a:gsLst>
              <a:gs pos="0">
                <a:srgbClr val="D3ECF5"/>
              </a:gs>
              <a:gs pos="100000">
                <a:srgbClr val="FFFFFF"/>
              </a:gs>
            </a:gsLst>
            <a:lin ang="5400000" scaled="1"/>
          </a:gradFill>
          <a:ln w="9525">
            <a:noFill/>
            <a:miter lim="800000"/>
            <a:headEnd/>
            <a:tailEnd/>
          </a:ln>
        </p:spPr>
        <p:txBody>
          <a:bodyPr/>
          <a:lstStyle/>
          <a:p>
            <a:pPr>
              <a:buFont typeface="Arial" pitchFamily="34" charset="0"/>
              <a:buNone/>
            </a:pPr>
            <a:r>
              <a:rPr lang="zh-CN" altLang="en-US" sz="3600">
                <a:solidFill>
                  <a:srgbClr val="3F3F3F"/>
                </a:solidFill>
                <a:latin typeface="微软雅黑" pitchFamily="34" charset="-122"/>
                <a:sym typeface="Calibri" pitchFamily="34" charset="0"/>
              </a:rPr>
              <a:t>                              </a:t>
            </a:r>
            <a:endParaRPr lang="zh-CN" altLang="zh-CN">
              <a:latin typeface="Calibri" pitchFamily="34" charset="0"/>
              <a:sym typeface="宋体" pitchFamily="2" charset="-122"/>
            </a:endParaRPr>
          </a:p>
        </p:txBody>
      </p:sp>
      <p:sp>
        <p:nvSpPr>
          <p:cNvPr id="2051" name="矩形 290"/>
          <p:cNvSpPr>
            <a:spLocks noChangeArrowheads="1"/>
          </p:cNvSpPr>
          <p:nvPr/>
        </p:nvSpPr>
        <p:spPr bwMode="auto">
          <a:xfrm>
            <a:off x="-20638" y="5619750"/>
            <a:ext cx="9177338" cy="1238250"/>
          </a:xfrm>
          <a:prstGeom prst="rect">
            <a:avLst/>
          </a:prstGeom>
          <a:solidFill>
            <a:srgbClr val="0878A0"/>
          </a:solidFill>
          <a:ln w="9525">
            <a:noFill/>
            <a:miter lim="800000"/>
            <a:headEnd/>
            <a:tailEnd/>
          </a:ln>
        </p:spPr>
        <p:txBody>
          <a:bodyPr/>
          <a:lstStyle/>
          <a:p>
            <a:pPr>
              <a:buFont typeface="Arial" pitchFamily="34" charset="0"/>
              <a:buNone/>
            </a:pPr>
            <a:endParaRPr lang="zh-CN" altLang="zh-CN">
              <a:latin typeface="Calibri" pitchFamily="34" charset="0"/>
              <a:sym typeface="宋体" pitchFamily="2" charset="-122"/>
            </a:endParaRPr>
          </a:p>
        </p:txBody>
      </p:sp>
      <p:sp>
        <p:nvSpPr>
          <p:cNvPr id="2052" name="任意多边形 292"/>
          <p:cNvSpPr>
            <a:spLocks noChangeArrowheads="1"/>
          </p:cNvSpPr>
          <p:nvPr/>
        </p:nvSpPr>
        <p:spPr bwMode="auto">
          <a:xfrm>
            <a:off x="8407400" y="1681163"/>
            <a:ext cx="508000" cy="254000"/>
          </a:xfrm>
          <a:custGeom>
            <a:avLst/>
            <a:gdLst>
              <a:gd name="T0" fmla="*/ 0 w 1483473"/>
              <a:gd name="T1" fmla="*/ 0 h 513674"/>
              <a:gd name="T2" fmla="*/ 0 w 1483473"/>
              <a:gd name="T3" fmla="*/ 0 h 513674"/>
              <a:gd name="T4" fmla="*/ 0 w 1483473"/>
              <a:gd name="T5" fmla="*/ 0 h 513674"/>
              <a:gd name="T6" fmla="*/ 0 w 1483473"/>
              <a:gd name="T7" fmla="*/ 0 h 513674"/>
              <a:gd name="T8" fmla="*/ 0 w 1483473"/>
              <a:gd name="T9" fmla="*/ 0 h 513674"/>
              <a:gd name="T10" fmla="*/ 0 w 1483473"/>
              <a:gd name="T11" fmla="*/ 0 h 513674"/>
              <a:gd name="T12" fmla="*/ 0 60000 65536"/>
              <a:gd name="T13" fmla="*/ 0 60000 65536"/>
              <a:gd name="T14" fmla="*/ 0 60000 65536"/>
              <a:gd name="T15" fmla="*/ 0 60000 65536"/>
              <a:gd name="T16" fmla="*/ 0 60000 65536"/>
              <a:gd name="T17" fmla="*/ 0 60000 65536"/>
              <a:gd name="T18" fmla="*/ 0 w 1483473"/>
              <a:gd name="T19" fmla="*/ 0 h 513674"/>
              <a:gd name="T20" fmla="*/ 1483473 w 1483473"/>
              <a:gd name="T21" fmla="*/ 513674 h 513674"/>
            </a:gdLst>
            <a:ahLst/>
            <a:cxnLst>
              <a:cxn ang="T12">
                <a:pos x="T0" y="T1"/>
              </a:cxn>
              <a:cxn ang="T13">
                <a:pos x="T2" y="T3"/>
              </a:cxn>
              <a:cxn ang="T14">
                <a:pos x="T4" y="T5"/>
              </a:cxn>
              <a:cxn ang="T15">
                <a:pos x="T6" y="T7"/>
              </a:cxn>
              <a:cxn ang="T16">
                <a:pos x="T8" y="T9"/>
              </a:cxn>
              <a:cxn ang="T17">
                <a:pos x="T10" y="T11"/>
              </a:cxn>
            </a:cxnLst>
            <a:rect l="T18" t="T19" r="T20" b="T21"/>
            <a:pathLst>
              <a:path w="1483473" h="513674">
                <a:moveTo>
                  <a:pt x="62636" y="499607"/>
                </a:moveTo>
                <a:cubicBezTo>
                  <a:pt x="-92353" y="332378"/>
                  <a:pt x="73294" y="165148"/>
                  <a:pt x="203313" y="176050"/>
                </a:cubicBezTo>
                <a:cubicBezTo>
                  <a:pt x="224293" y="-25526"/>
                  <a:pt x="453091" y="-60848"/>
                  <a:pt x="569073" y="105711"/>
                </a:cubicBezTo>
                <a:cubicBezTo>
                  <a:pt x="705060" y="-58655"/>
                  <a:pt x="906362" y="50110"/>
                  <a:pt x="977036" y="218253"/>
                </a:cubicBezTo>
                <a:cubicBezTo>
                  <a:pt x="1021157" y="459231"/>
                  <a:pt x="1279035" y="450826"/>
                  <a:pt x="1483473" y="513674"/>
                </a:cubicBezTo>
                <a:lnTo>
                  <a:pt x="62636" y="499607"/>
                </a:lnTo>
                <a:close/>
              </a:path>
            </a:pathLst>
          </a:custGeom>
          <a:solidFill>
            <a:schemeClr val="bg1"/>
          </a:solidFill>
          <a:ln w="9525">
            <a:noFill/>
            <a:round/>
            <a:headEnd/>
            <a:tailEnd/>
          </a:ln>
        </p:spPr>
        <p:txBody>
          <a:bodyPr anchor="ctr"/>
          <a:lstStyle/>
          <a:p>
            <a:endParaRPr lang="zh-CN" altLang="en-US"/>
          </a:p>
        </p:txBody>
      </p:sp>
      <p:sp>
        <p:nvSpPr>
          <p:cNvPr id="2053" name="任意多边形 296"/>
          <p:cNvSpPr>
            <a:spLocks noChangeArrowheads="1"/>
          </p:cNvSpPr>
          <p:nvPr/>
        </p:nvSpPr>
        <p:spPr bwMode="auto">
          <a:xfrm>
            <a:off x="571500" y="285750"/>
            <a:ext cx="1282700" cy="592138"/>
          </a:xfrm>
          <a:custGeom>
            <a:avLst/>
            <a:gdLst>
              <a:gd name="T0" fmla="*/ 690 w 1483473"/>
              <a:gd name="T1" fmla="*/ 23105164 h 513674"/>
              <a:gd name="T2" fmla="*/ 2240 w 1483473"/>
              <a:gd name="T3" fmla="*/ 8141725 h 513674"/>
              <a:gd name="T4" fmla="*/ 6271 w 1483473"/>
              <a:gd name="T5" fmla="*/ 4888839 h 513674"/>
              <a:gd name="T6" fmla="*/ 10768 w 1483473"/>
              <a:gd name="T7" fmla="*/ 10093505 h 513674"/>
              <a:gd name="T8" fmla="*/ 16349 w 1483473"/>
              <a:gd name="T9" fmla="*/ 23755666 h 513674"/>
              <a:gd name="T10" fmla="*/ 690 w 1483473"/>
              <a:gd name="T11" fmla="*/ 23105164 h 513674"/>
              <a:gd name="T12" fmla="*/ 0 60000 65536"/>
              <a:gd name="T13" fmla="*/ 0 60000 65536"/>
              <a:gd name="T14" fmla="*/ 0 60000 65536"/>
              <a:gd name="T15" fmla="*/ 0 60000 65536"/>
              <a:gd name="T16" fmla="*/ 0 60000 65536"/>
              <a:gd name="T17" fmla="*/ 0 60000 65536"/>
              <a:gd name="T18" fmla="*/ 0 w 1483473"/>
              <a:gd name="T19" fmla="*/ 0 h 513674"/>
              <a:gd name="T20" fmla="*/ 1483473 w 1483473"/>
              <a:gd name="T21" fmla="*/ 513674 h 513674"/>
            </a:gdLst>
            <a:ahLst/>
            <a:cxnLst>
              <a:cxn ang="T12">
                <a:pos x="T0" y="T1"/>
              </a:cxn>
              <a:cxn ang="T13">
                <a:pos x="T2" y="T3"/>
              </a:cxn>
              <a:cxn ang="T14">
                <a:pos x="T4" y="T5"/>
              </a:cxn>
              <a:cxn ang="T15">
                <a:pos x="T6" y="T7"/>
              </a:cxn>
              <a:cxn ang="T16">
                <a:pos x="T8" y="T9"/>
              </a:cxn>
              <a:cxn ang="T17">
                <a:pos x="T10" y="T11"/>
              </a:cxn>
            </a:cxnLst>
            <a:rect l="T18" t="T19" r="T20" b="T21"/>
            <a:pathLst>
              <a:path w="1483473" h="513674">
                <a:moveTo>
                  <a:pt x="62636" y="499607"/>
                </a:moveTo>
                <a:cubicBezTo>
                  <a:pt x="-92353" y="332378"/>
                  <a:pt x="73294" y="165148"/>
                  <a:pt x="203313" y="176050"/>
                </a:cubicBezTo>
                <a:cubicBezTo>
                  <a:pt x="224293" y="-25526"/>
                  <a:pt x="453091" y="-60848"/>
                  <a:pt x="569073" y="105711"/>
                </a:cubicBezTo>
                <a:cubicBezTo>
                  <a:pt x="705060" y="-58655"/>
                  <a:pt x="906362" y="50110"/>
                  <a:pt x="977036" y="218253"/>
                </a:cubicBezTo>
                <a:cubicBezTo>
                  <a:pt x="1021157" y="459231"/>
                  <a:pt x="1279035" y="450826"/>
                  <a:pt x="1483473" y="513674"/>
                </a:cubicBezTo>
                <a:lnTo>
                  <a:pt x="62636" y="499607"/>
                </a:lnTo>
                <a:close/>
              </a:path>
            </a:pathLst>
          </a:custGeom>
          <a:solidFill>
            <a:schemeClr val="bg1"/>
          </a:solidFill>
          <a:ln w="9525">
            <a:noFill/>
            <a:round/>
            <a:headEnd/>
            <a:tailEnd/>
          </a:ln>
        </p:spPr>
        <p:txBody>
          <a:bodyPr anchor="ctr"/>
          <a:lstStyle/>
          <a:p>
            <a:endParaRPr lang="zh-CN" altLang="en-US"/>
          </a:p>
        </p:txBody>
      </p:sp>
      <p:pic>
        <p:nvPicPr>
          <p:cNvPr id="2054" name="Picture 2"/>
          <p:cNvPicPr>
            <a:picLocks noChangeAspect="1" noChangeArrowheads="1"/>
          </p:cNvPicPr>
          <p:nvPr/>
        </p:nvPicPr>
        <p:blipFill>
          <a:blip r:embed="rId2" cstate="print"/>
          <a:srcRect/>
          <a:stretch>
            <a:fillRect/>
          </a:stretch>
        </p:blipFill>
        <p:spPr bwMode="auto">
          <a:xfrm>
            <a:off x="-17463" y="5524500"/>
            <a:ext cx="9180513" cy="209550"/>
          </a:xfrm>
          <a:prstGeom prst="rect">
            <a:avLst/>
          </a:prstGeom>
          <a:noFill/>
          <a:ln w="9525">
            <a:noFill/>
            <a:miter lim="800000"/>
            <a:headEnd/>
            <a:tailEnd/>
          </a:ln>
        </p:spPr>
      </p:pic>
      <p:sp>
        <p:nvSpPr>
          <p:cNvPr id="2055" name="矩形 5"/>
          <p:cNvSpPr>
            <a:spLocks noChangeArrowheads="1"/>
          </p:cNvSpPr>
          <p:nvPr/>
        </p:nvSpPr>
        <p:spPr bwMode="auto">
          <a:xfrm>
            <a:off x="3379788" y="5889625"/>
            <a:ext cx="3640137" cy="923925"/>
          </a:xfrm>
          <a:prstGeom prst="rect">
            <a:avLst/>
          </a:prstGeom>
          <a:noFill/>
          <a:ln w="9525">
            <a:noFill/>
            <a:miter lim="800000"/>
            <a:headEnd/>
            <a:tailEnd/>
          </a:ln>
        </p:spPr>
        <p:txBody>
          <a:bodyPr wrap="none">
            <a:spAutoFit/>
          </a:bodyPr>
          <a:lstStyle/>
          <a:p>
            <a:pPr algn="ctr">
              <a:buFont typeface="Arial" pitchFamily="34" charset="0"/>
              <a:buNone/>
            </a:pPr>
            <a:r>
              <a:rPr lang="zh-CN" altLang="en-US" b="1">
                <a:solidFill>
                  <a:srgbClr val="FFFFFF"/>
                </a:solidFill>
                <a:latin typeface="微软雅黑" pitchFamily="34" charset="-122"/>
                <a:ea typeface="微软雅黑" pitchFamily="34" charset="-122"/>
                <a:sym typeface="微软雅黑" pitchFamily="34" charset="-122"/>
              </a:rPr>
              <a:t>石家庄铁道大学</a:t>
            </a:r>
            <a:endParaRPr lang="en-US" altLang="zh-CN" b="1">
              <a:solidFill>
                <a:srgbClr val="FFFFFF"/>
              </a:solidFill>
              <a:latin typeface="微软雅黑" pitchFamily="34" charset="-122"/>
              <a:ea typeface="微软雅黑" pitchFamily="34" charset="-122"/>
              <a:sym typeface="微软雅黑" pitchFamily="34" charset="-122"/>
            </a:endParaRPr>
          </a:p>
          <a:p>
            <a:pPr algn="ctr">
              <a:buFont typeface="Arial" pitchFamily="34" charset="0"/>
              <a:buNone/>
            </a:pPr>
            <a:r>
              <a:rPr lang="en-US" altLang="zh-CN" b="1">
                <a:solidFill>
                  <a:schemeClr val="bg1"/>
                </a:solidFill>
                <a:latin typeface="Calibri" pitchFamily="34" charset="0"/>
                <a:ea typeface="微软雅黑" pitchFamily="34" charset="-122"/>
                <a:sym typeface="Calibri" pitchFamily="34" charset="0"/>
              </a:rPr>
              <a:t>SHIJIAZHUANG TIEDAO UNIVERSITY</a:t>
            </a:r>
            <a:r>
              <a:rPr lang="en-US" altLang="zh-CN" b="1">
                <a:solidFill>
                  <a:srgbClr val="3F3F3F"/>
                </a:solidFill>
                <a:latin typeface="Calibri" pitchFamily="34" charset="0"/>
                <a:ea typeface="微软雅黑" pitchFamily="34" charset="-122"/>
                <a:sym typeface="Calibri" pitchFamily="34" charset="0"/>
              </a:rPr>
              <a:t> </a:t>
            </a:r>
          </a:p>
          <a:p>
            <a:pPr algn="ctr">
              <a:buFont typeface="Arial" pitchFamily="34" charset="0"/>
              <a:buNone/>
            </a:pPr>
            <a:endParaRPr lang="zh-CN" altLang="en-US">
              <a:solidFill>
                <a:srgbClr val="FFFFFF"/>
              </a:solidFill>
              <a:latin typeface="微软雅黑" pitchFamily="34" charset="-122"/>
              <a:ea typeface="微软雅黑" pitchFamily="34" charset="-122"/>
              <a:sym typeface="微软雅黑" pitchFamily="34" charset="-122"/>
            </a:endParaRPr>
          </a:p>
        </p:txBody>
      </p:sp>
      <p:grpSp>
        <p:nvGrpSpPr>
          <p:cNvPr id="2" name="Group 24"/>
          <p:cNvGrpSpPr>
            <a:grpSpLocks/>
          </p:cNvGrpSpPr>
          <p:nvPr/>
        </p:nvGrpSpPr>
        <p:grpSpPr bwMode="auto">
          <a:xfrm>
            <a:off x="0" y="3143250"/>
            <a:ext cx="2428875" cy="2476500"/>
            <a:chOff x="0" y="0"/>
            <a:chExt cx="6096963" cy="2950088"/>
          </a:xfrm>
        </p:grpSpPr>
        <p:pic>
          <p:nvPicPr>
            <p:cNvPr id="2061" name="Picture 2"/>
            <p:cNvPicPr>
              <a:picLocks noChangeAspect="1" noChangeArrowheads="1"/>
            </p:cNvPicPr>
            <p:nvPr/>
          </p:nvPicPr>
          <p:blipFill>
            <a:blip r:embed="rId3" cstate="print"/>
            <a:srcRect/>
            <a:stretch>
              <a:fillRect/>
            </a:stretch>
          </p:blipFill>
          <p:spPr bwMode="auto">
            <a:xfrm>
              <a:off x="426319" y="0"/>
              <a:ext cx="5657850" cy="2878138"/>
            </a:xfrm>
            <a:prstGeom prst="rect">
              <a:avLst/>
            </a:prstGeom>
            <a:noFill/>
            <a:ln w="9525">
              <a:noFill/>
              <a:miter lim="800000"/>
              <a:headEnd/>
              <a:tailEnd/>
            </a:ln>
          </p:spPr>
        </p:pic>
        <p:sp>
          <p:nvSpPr>
            <p:cNvPr id="2062" name="矩形 5"/>
            <p:cNvSpPr>
              <a:spLocks noChangeArrowheads="1"/>
            </p:cNvSpPr>
            <p:nvPr/>
          </p:nvSpPr>
          <p:spPr bwMode="auto">
            <a:xfrm>
              <a:off x="0" y="2809773"/>
              <a:ext cx="6096963" cy="140315"/>
            </a:xfrm>
            <a:custGeom>
              <a:avLst/>
              <a:gdLst>
                <a:gd name="T0" fmla="*/ 51980 w 6312986"/>
                <a:gd name="T1" fmla="*/ 0 h 140315"/>
                <a:gd name="T2" fmla="*/ 2145252 w 6312986"/>
                <a:gd name="T3" fmla="*/ 0 h 140315"/>
                <a:gd name="T4" fmla="*/ 2145252 w 6312986"/>
                <a:gd name="T5" fmla="*/ 140315 h 140315"/>
                <a:gd name="T6" fmla="*/ 0 w 6312986"/>
                <a:gd name="T7" fmla="*/ 140315 h 140315"/>
                <a:gd name="T8" fmla="*/ 51980 w 6312986"/>
                <a:gd name="T9" fmla="*/ 0 h 140315"/>
                <a:gd name="T10" fmla="*/ 0 60000 65536"/>
                <a:gd name="T11" fmla="*/ 0 60000 65536"/>
                <a:gd name="T12" fmla="*/ 0 60000 65536"/>
                <a:gd name="T13" fmla="*/ 0 60000 65536"/>
                <a:gd name="T14" fmla="*/ 0 60000 65536"/>
                <a:gd name="T15" fmla="*/ 0 w 6312986"/>
                <a:gd name="T16" fmla="*/ 0 h 140315"/>
                <a:gd name="T17" fmla="*/ 6312986 w 6312986"/>
                <a:gd name="T18" fmla="*/ 140315 h 140315"/>
              </a:gdLst>
              <a:ahLst/>
              <a:cxnLst>
                <a:cxn ang="T10">
                  <a:pos x="T0" y="T1"/>
                </a:cxn>
                <a:cxn ang="T11">
                  <a:pos x="T2" y="T3"/>
                </a:cxn>
                <a:cxn ang="T12">
                  <a:pos x="T4" y="T5"/>
                </a:cxn>
                <a:cxn ang="T13">
                  <a:pos x="T6" y="T7"/>
                </a:cxn>
                <a:cxn ang="T14">
                  <a:pos x="T8" y="T9"/>
                </a:cxn>
              </a:cxnLst>
              <a:rect l="T15" t="T16" r="T17" b="T18"/>
              <a:pathLst>
                <a:path w="6312986" h="140315">
                  <a:moveTo>
                    <a:pt x="152966" y="0"/>
                  </a:moveTo>
                  <a:lnTo>
                    <a:pt x="6312986" y="0"/>
                  </a:lnTo>
                  <a:lnTo>
                    <a:pt x="6312986" y="140315"/>
                  </a:lnTo>
                  <a:lnTo>
                    <a:pt x="0" y="140315"/>
                  </a:lnTo>
                  <a:lnTo>
                    <a:pt x="152966" y="0"/>
                  </a:lnTo>
                  <a:close/>
                </a:path>
              </a:pathLst>
            </a:custGeom>
            <a:solidFill>
              <a:srgbClr val="05516B"/>
            </a:solidFill>
            <a:ln w="9525">
              <a:noFill/>
              <a:round/>
              <a:headEnd/>
              <a:tailEnd/>
            </a:ln>
          </p:spPr>
          <p:txBody>
            <a:bodyPr/>
            <a:lstStyle/>
            <a:p>
              <a:endParaRPr lang="zh-CN" altLang="en-US"/>
            </a:p>
          </p:txBody>
        </p:sp>
      </p:grpSp>
      <p:sp>
        <p:nvSpPr>
          <p:cNvPr id="2057" name="TextBox 77"/>
          <p:cNvSpPr txBox="1">
            <a:spLocks noChangeArrowheads="1"/>
          </p:cNvSpPr>
          <p:nvPr/>
        </p:nvSpPr>
        <p:spPr bwMode="auto">
          <a:xfrm>
            <a:off x="3708400" y="3500438"/>
            <a:ext cx="2028825" cy="1108075"/>
          </a:xfrm>
          <a:prstGeom prst="rect">
            <a:avLst/>
          </a:prstGeom>
          <a:noFill/>
          <a:ln w="9525">
            <a:noFill/>
            <a:miter lim="800000"/>
            <a:headEnd/>
            <a:tailEnd/>
          </a:ln>
        </p:spPr>
        <p:txBody>
          <a:bodyPr wrap="none">
            <a:spAutoFit/>
          </a:bodyPr>
          <a:lstStyle/>
          <a:p>
            <a:pPr algn="ctr"/>
            <a:r>
              <a:rPr lang="zh-CN" altLang="en-US" sz="2200" b="1" dirty="0">
                <a:latin typeface="微软雅黑" pitchFamily="34" charset="-122"/>
                <a:ea typeface="微软雅黑" pitchFamily="34" charset="-122"/>
              </a:rPr>
              <a:t>杨绍普</a:t>
            </a:r>
            <a:endParaRPr lang="en-US" altLang="zh-CN" sz="2200" b="1" dirty="0">
              <a:latin typeface="微软雅黑" pitchFamily="34" charset="-122"/>
              <a:ea typeface="微软雅黑" pitchFamily="34" charset="-122"/>
            </a:endParaRPr>
          </a:p>
          <a:p>
            <a:pPr algn="ctr"/>
            <a:r>
              <a:rPr lang="en-US" altLang="zh-CN" sz="2200" b="1" dirty="0">
                <a:latin typeface="微软雅黑" pitchFamily="34" charset="-122"/>
                <a:ea typeface="微软雅黑" pitchFamily="34" charset="-122"/>
              </a:rPr>
              <a:t>Yang </a:t>
            </a:r>
            <a:r>
              <a:rPr lang="en-US" altLang="zh-CN" sz="2200" b="1" dirty="0" err="1">
                <a:latin typeface="微软雅黑" pitchFamily="34" charset="-122"/>
                <a:ea typeface="微软雅黑" pitchFamily="34" charset="-122"/>
              </a:rPr>
              <a:t>Shaopu</a:t>
            </a:r>
            <a:endParaRPr lang="en-US" altLang="zh-CN" sz="2200" b="1" dirty="0">
              <a:latin typeface="微软雅黑" pitchFamily="34" charset="-122"/>
              <a:ea typeface="微软雅黑" pitchFamily="34" charset="-122"/>
            </a:endParaRPr>
          </a:p>
          <a:p>
            <a:pPr algn="ctr"/>
            <a:r>
              <a:rPr lang="en-US" altLang="zh-CN" sz="2200" b="1" dirty="0" smtClean="0">
                <a:latin typeface="微软雅黑" pitchFamily="34" charset="-122"/>
                <a:ea typeface="微软雅黑" pitchFamily="34" charset="-122"/>
              </a:rPr>
              <a:t>2016.12.1</a:t>
            </a:r>
            <a:endParaRPr lang="zh-CN" altLang="en-US" sz="2200" b="1" dirty="0">
              <a:latin typeface="微软雅黑" pitchFamily="34" charset="-122"/>
              <a:ea typeface="微软雅黑" pitchFamily="34" charset="-122"/>
            </a:endParaRPr>
          </a:p>
        </p:txBody>
      </p:sp>
      <p:pic>
        <p:nvPicPr>
          <p:cNvPr id="2058" name="Picture 8" descr="logo_副本"/>
          <p:cNvPicPr>
            <a:picLocks noChangeAspect="1" noChangeArrowheads="1"/>
          </p:cNvPicPr>
          <p:nvPr/>
        </p:nvPicPr>
        <p:blipFill>
          <a:blip r:embed="rId4" cstate="print"/>
          <a:srcRect/>
          <a:stretch>
            <a:fillRect/>
          </a:stretch>
        </p:blipFill>
        <p:spPr bwMode="auto">
          <a:xfrm>
            <a:off x="2571750" y="5872163"/>
            <a:ext cx="677863" cy="700087"/>
          </a:xfrm>
          <a:prstGeom prst="rect">
            <a:avLst/>
          </a:prstGeom>
          <a:noFill/>
          <a:ln w="9525">
            <a:noFill/>
            <a:miter lim="800000"/>
            <a:headEnd/>
            <a:tailEnd/>
          </a:ln>
        </p:spPr>
      </p:pic>
      <p:pic>
        <p:nvPicPr>
          <p:cNvPr id="2059" name="图片 15" descr="未标题-1.png"/>
          <p:cNvPicPr>
            <a:picLocks noChangeAspect="1"/>
          </p:cNvPicPr>
          <p:nvPr/>
        </p:nvPicPr>
        <p:blipFill>
          <a:blip r:embed="rId5" cstate="print"/>
          <a:srcRect/>
          <a:stretch>
            <a:fillRect/>
          </a:stretch>
        </p:blipFill>
        <p:spPr bwMode="auto">
          <a:xfrm>
            <a:off x="5153025" y="3524250"/>
            <a:ext cx="3990975" cy="2078038"/>
          </a:xfrm>
          <a:prstGeom prst="rect">
            <a:avLst/>
          </a:prstGeom>
          <a:noFill/>
          <a:ln w="9525">
            <a:noFill/>
            <a:miter lim="800000"/>
            <a:headEnd/>
            <a:tailEnd/>
          </a:ln>
        </p:spPr>
      </p:pic>
      <p:sp>
        <p:nvSpPr>
          <p:cNvPr id="17" name="矩形 16"/>
          <p:cNvSpPr/>
          <p:nvPr/>
        </p:nvSpPr>
        <p:spPr>
          <a:xfrm>
            <a:off x="0" y="1484784"/>
            <a:ext cx="9144000" cy="138499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zh-CN"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发挥铁路专业特色，服务中俄高铁发展</a:t>
            </a:r>
            <a:r>
              <a:rPr lang="en-US" altLang="zh-C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rPr>
              <a:t/>
            </a:r>
            <a:br>
              <a:rPr lang="en-US" altLang="zh-C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itchFamily="49" charset="-122"/>
                <a:ea typeface="黑体" pitchFamily="49" charset="-122"/>
              </a:rPr>
            </a:br>
            <a:r>
              <a:rPr lang="en-US" altLang="zh-C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34" charset="-122"/>
                <a:ea typeface="Arial Unicode MS" pitchFamily="34" charset="-122"/>
              </a:rPr>
              <a:t>Take the Railway Characterized Specialty, Serve the Development </a:t>
            </a:r>
            <a:r>
              <a:rPr lang="en-US" altLang="zh-C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34" charset="-122"/>
                <a:ea typeface="Arial Unicode MS" pitchFamily="34" charset="-122"/>
                <a:sym typeface="+mn-ea"/>
              </a:rPr>
              <a:t>of High-speed Railway of Sino-Russia</a:t>
            </a:r>
            <a:endParaRPr lang="en-US" altLang="zh-C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itchFamily="34" charset="-122"/>
              <a:ea typeface="Arial Unicode MS"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8100" y="1565408"/>
            <a:ext cx="9205913" cy="4446588"/>
          </a:xfrm>
          <a:prstGeom prst="rect">
            <a:avLst/>
          </a:prstGeom>
          <a:gradFill>
            <a:gsLst>
              <a:gs pos="0">
                <a:schemeClr val="bg1">
                  <a:lumMod val="9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5128" name="Text Box 5"/>
          <p:cNvSpPr txBox="1">
            <a:spLocks noChangeArrowheads="1"/>
          </p:cNvSpPr>
          <p:nvPr/>
        </p:nvSpPr>
        <p:spPr bwMode="auto">
          <a:xfrm>
            <a:off x="389255" y="1568582"/>
            <a:ext cx="8623300" cy="2220457"/>
          </a:xfrm>
          <a:prstGeom prst="rect">
            <a:avLst/>
          </a:prstGeom>
          <a:noFill/>
          <a:ln w="9525">
            <a:solidFill>
              <a:schemeClr val="tx1"/>
            </a:solidFill>
            <a:prstDash val="lgDash"/>
            <a:miter lim="800000"/>
          </a:ln>
        </p:spPr>
        <p:txBody>
          <a:bodyPr wrap="square">
            <a:spAutoFit/>
          </a:bodyPr>
          <a:lstStyle/>
          <a:p>
            <a:pPr algn="ctr" fontAlgn="base">
              <a:spcBef>
                <a:spcPct val="0"/>
              </a:spcBef>
              <a:spcAft>
                <a:spcPct val="0"/>
              </a:spcAft>
              <a:defRPr/>
            </a:pPr>
            <a:r>
              <a:rPr lang="zh-CN" altLang="en-US" sz="2200" b="1" noProof="1">
                <a:solidFill>
                  <a:srgbClr val="C00000"/>
                </a:solidFill>
                <a:latin typeface="华文楷体" panose="02010600040101010101" pitchFamily="2" charset="-122"/>
                <a:ea typeface="华文楷体" panose="02010600040101010101" pitchFamily="2" charset="-122"/>
              </a:rPr>
              <a:t>远东国立交通大学</a:t>
            </a:r>
          </a:p>
          <a:p>
            <a:pPr algn="ctr" fontAlgn="base">
              <a:spcBef>
                <a:spcPct val="0"/>
              </a:spcBef>
              <a:spcAft>
                <a:spcPct val="0"/>
              </a:spcAft>
              <a:defRPr/>
            </a:pPr>
            <a:r>
              <a:rPr lang="en-US" altLang="zh-CN" sz="2200" b="1" noProof="1" smtClean="0">
                <a:solidFill>
                  <a:srgbClr val="C00000"/>
                </a:solidFill>
                <a:latin typeface="华文楷体" panose="02010600040101010101" pitchFamily="2" charset="-122"/>
                <a:ea typeface="华文楷体" panose="02010600040101010101" pitchFamily="2" charset="-122"/>
              </a:rPr>
              <a:t>      Far </a:t>
            </a:r>
            <a:r>
              <a:rPr lang="en-US" altLang="zh-CN" sz="2200" b="1" noProof="1">
                <a:solidFill>
                  <a:srgbClr val="C00000"/>
                </a:solidFill>
                <a:latin typeface="华文楷体" panose="02010600040101010101" pitchFamily="2" charset="-122"/>
                <a:ea typeface="华文楷体" panose="02010600040101010101" pitchFamily="2" charset="-122"/>
              </a:rPr>
              <a:t>Eastern State Transport </a:t>
            </a:r>
            <a:r>
              <a:rPr lang="en-US" altLang="zh-CN" sz="2200" b="1" noProof="1" smtClean="0">
                <a:solidFill>
                  <a:srgbClr val="C00000"/>
                </a:solidFill>
                <a:latin typeface="华文楷体" panose="02010600040101010101" pitchFamily="2" charset="-122"/>
                <a:ea typeface="华文楷体" panose="02010600040101010101" pitchFamily="2" charset="-122"/>
              </a:rPr>
              <a:t>University   </a:t>
            </a:r>
          </a:p>
          <a:p>
            <a:r>
              <a:rPr lang="zh-CN" altLang="en-US" sz="1900" b="1" noProof="1">
                <a:solidFill>
                  <a:srgbClr val="000066"/>
                </a:solidFill>
                <a:latin typeface="华文楷体" panose="02010600040101010101" pitchFamily="2" charset="-122"/>
                <a:ea typeface="华文楷体" panose="02010600040101010101" pitchFamily="2" charset="-122"/>
              </a:rPr>
              <a:t>2011年2月，双方就开展全面合作签署协</a:t>
            </a:r>
            <a:r>
              <a:rPr lang="zh-CN" altLang="en-US" sz="1900" b="1" noProof="1" smtClean="0">
                <a:solidFill>
                  <a:srgbClr val="000066"/>
                </a:solidFill>
                <a:latin typeface="华文楷体" panose="02010600040101010101" pitchFamily="2" charset="-122"/>
                <a:ea typeface="华文楷体" panose="02010600040101010101" pitchFamily="2" charset="-122"/>
              </a:rPr>
              <a:t>议；2012</a:t>
            </a:r>
            <a:r>
              <a:rPr lang="zh-CN" altLang="en-US" sz="1900" b="1" noProof="1">
                <a:solidFill>
                  <a:srgbClr val="000066"/>
                </a:solidFill>
                <a:latin typeface="华文楷体" panose="02010600040101010101" pitchFamily="2" charset="-122"/>
                <a:ea typeface="华文楷体" panose="02010600040101010101" pitchFamily="2" charset="-122"/>
              </a:rPr>
              <a:t>年10月，我校应邀参加对方75周年校庆。</a:t>
            </a:r>
          </a:p>
          <a:p>
            <a:r>
              <a:rPr lang="en-US" altLang="zh-CN" sz="1900" b="1" noProof="1">
                <a:solidFill>
                  <a:srgbClr val="000066"/>
                </a:solidFill>
                <a:latin typeface="华文楷体" panose="02010600040101010101" pitchFamily="2" charset="-122"/>
                <a:ea typeface="华文楷体" panose="02010600040101010101" pitchFamily="2" charset="-122"/>
              </a:rPr>
              <a:t>In February,2011,the two parties signed an agreement on comprehensive cooperation;In </a:t>
            </a:r>
            <a:r>
              <a:rPr lang="en-US" altLang="zh-CN" sz="1900" b="1" noProof="1" smtClean="0">
                <a:solidFill>
                  <a:srgbClr val="000066"/>
                </a:solidFill>
                <a:latin typeface="华文楷体" panose="02010600040101010101" pitchFamily="2" charset="-122"/>
                <a:ea typeface="华文楷体" panose="02010600040101010101" pitchFamily="2" charset="-122"/>
              </a:rPr>
              <a:t>october,2012,STDU was </a:t>
            </a:r>
            <a:r>
              <a:rPr lang="en-US" altLang="zh-CN" sz="1900" b="1" noProof="1">
                <a:solidFill>
                  <a:srgbClr val="000066"/>
                </a:solidFill>
                <a:latin typeface="华文楷体" panose="02010600040101010101" pitchFamily="2" charset="-122"/>
                <a:ea typeface="华文楷体" panose="02010600040101010101" pitchFamily="2" charset="-122"/>
              </a:rPr>
              <a:t>invited to take part in its 75th anniverary</a:t>
            </a:r>
            <a:r>
              <a:rPr lang="en-US" altLang="zh-CN" sz="1900" b="1" noProof="1" smtClean="0">
                <a:solidFill>
                  <a:srgbClr val="000066"/>
                </a:solidFill>
                <a:latin typeface="华文楷体" panose="02010600040101010101" pitchFamily="2" charset="-122"/>
                <a:ea typeface="华文楷体" panose="02010600040101010101" pitchFamily="2" charset="-122"/>
              </a:rPr>
              <a:t>.</a:t>
            </a:r>
            <a:endParaRPr lang="en-US" altLang="zh-CN" sz="1900" b="1" noProof="1">
              <a:solidFill>
                <a:srgbClr val="000066"/>
              </a:solidFill>
              <a:latin typeface="华文楷体" panose="02010600040101010101" pitchFamily="2" charset="-122"/>
              <a:ea typeface="华文楷体" panose="02010600040101010101" pitchFamily="2" charset="-122"/>
            </a:endParaRPr>
          </a:p>
        </p:txBody>
      </p:sp>
      <p:pic>
        <p:nvPicPr>
          <p:cNvPr id="16" name="图片 15" descr="图片3.jpg"/>
          <p:cNvPicPr>
            <a:picLocks noChangeAspect="1"/>
          </p:cNvPicPr>
          <p:nvPr/>
        </p:nvPicPr>
        <p:blipFill>
          <a:blip r:embed="rId3" cstate="print"/>
          <a:stretch>
            <a:fillRect/>
          </a:stretch>
        </p:blipFill>
        <p:spPr>
          <a:xfrm>
            <a:off x="5500800" y="857384"/>
            <a:ext cx="2339725" cy="648000"/>
          </a:xfrm>
          <a:prstGeom prst="rect">
            <a:avLst/>
          </a:prstGeom>
        </p:spPr>
      </p:pic>
      <p:pic>
        <p:nvPicPr>
          <p:cNvPr id="17" name="图片 14" descr="校标-杨志钦"/>
          <p:cNvPicPr>
            <a:picLocks noChangeAspect="1"/>
          </p:cNvPicPr>
          <p:nvPr/>
        </p:nvPicPr>
        <p:blipFill>
          <a:blip r:embed="rId4" cstate="print"/>
          <a:srcRect l="21240" t="17514" r="15916" b="16183"/>
          <a:stretch>
            <a:fillRect/>
          </a:stretch>
        </p:blipFill>
        <p:spPr>
          <a:xfrm>
            <a:off x="8286776" y="857383"/>
            <a:ext cx="627034" cy="636282"/>
          </a:xfrm>
          <a:prstGeom prst="ellipse">
            <a:avLst/>
          </a:prstGeom>
          <a:noFill/>
          <a:ln w="9525">
            <a:noFill/>
          </a:ln>
        </p:spPr>
      </p:pic>
      <p:pic>
        <p:nvPicPr>
          <p:cNvPr id="12" name="图片 11" descr="._副本"/>
          <p:cNvPicPr>
            <a:picLocks noChangeAspect="1"/>
          </p:cNvPicPr>
          <p:nvPr/>
        </p:nvPicPr>
        <p:blipFill>
          <a:blip r:embed="rId5" cstate="print"/>
          <a:stretch>
            <a:fillRect/>
          </a:stretch>
        </p:blipFill>
        <p:spPr>
          <a:xfrm>
            <a:off x="526415" y="3836988"/>
            <a:ext cx="8349615" cy="2106295"/>
          </a:xfrm>
          <a:prstGeom prst="rect">
            <a:avLst/>
          </a:prstGeom>
          <a:solidFill>
            <a:schemeClr val="lt1"/>
          </a:solidFill>
        </p:spPr>
      </p:pic>
      <p:grpSp>
        <p:nvGrpSpPr>
          <p:cNvPr id="8" name="组合 7"/>
          <p:cNvGrpSpPr/>
          <p:nvPr/>
        </p:nvGrpSpPr>
        <p:grpSpPr>
          <a:xfrm>
            <a:off x="-38100" y="857568"/>
            <a:ext cx="575945" cy="574675"/>
            <a:chOff x="510" y="278"/>
            <a:chExt cx="907" cy="905"/>
          </a:xfrm>
        </p:grpSpPr>
        <p:sp>
          <p:nvSpPr>
            <p:cNvPr id="6" name="矩形 5"/>
            <p:cNvSpPr/>
            <p:nvPr/>
          </p:nvSpPr>
          <p:spPr>
            <a:xfrm>
              <a:off x="907" y="673"/>
              <a:ext cx="510" cy="5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矩形 6"/>
            <p:cNvSpPr/>
            <p:nvPr/>
          </p:nvSpPr>
          <p:spPr>
            <a:xfrm>
              <a:off x="510" y="278"/>
              <a:ext cx="398" cy="3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1913" y="1554295"/>
            <a:ext cx="9205913" cy="4446588"/>
          </a:xfrm>
          <a:prstGeom prst="rect">
            <a:avLst/>
          </a:prstGeom>
          <a:gradFill>
            <a:gsLst>
              <a:gs pos="0">
                <a:schemeClr val="bg1">
                  <a:lumMod val="9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152" name="Text Box 5"/>
          <p:cNvSpPr txBox="1">
            <a:spLocks noChangeArrowheads="1"/>
          </p:cNvSpPr>
          <p:nvPr/>
        </p:nvSpPr>
        <p:spPr bwMode="auto">
          <a:xfrm>
            <a:off x="424180" y="1699578"/>
            <a:ext cx="4215130" cy="3924151"/>
          </a:xfrm>
          <a:prstGeom prst="rect">
            <a:avLst/>
          </a:prstGeom>
          <a:noFill/>
          <a:ln w="9525">
            <a:solidFill>
              <a:schemeClr val="tx1"/>
            </a:solidFill>
            <a:prstDash val="lgDash"/>
            <a:miter lim="800000"/>
          </a:ln>
        </p:spPr>
        <p:txBody>
          <a:bodyPr wrap="square">
            <a:spAutoFit/>
          </a:bodyPr>
          <a:lstStyle/>
          <a:p>
            <a:pPr algn="ctr">
              <a:defRPr/>
            </a:pPr>
            <a:r>
              <a:rPr lang="zh-CN" altLang="en-US" sz="2200" b="1" noProof="1" smtClean="0">
                <a:solidFill>
                  <a:srgbClr val="C00000"/>
                </a:solidFill>
                <a:latin typeface="华文楷体" panose="02010600040101010101" pitchFamily="2" charset="-122"/>
                <a:ea typeface="华文楷体" panose="02010600040101010101" pitchFamily="2" charset="-122"/>
                <a:sym typeface="+mn-ea"/>
              </a:rPr>
              <a:t>圣彼得堡国立交通大学</a:t>
            </a:r>
          </a:p>
          <a:p>
            <a:pPr algn="ctr">
              <a:defRPr/>
            </a:pPr>
            <a:r>
              <a:rPr lang="en-US" altLang="zh-CN" sz="2200" b="1" noProof="1" smtClean="0">
                <a:solidFill>
                  <a:srgbClr val="C00000"/>
                </a:solidFill>
                <a:latin typeface="华文楷体" panose="02010600040101010101" pitchFamily="2" charset="-122"/>
                <a:ea typeface="华文楷体" panose="02010600040101010101" pitchFamily="2" charset="-122"/>
                <a:sym typeface="+mn-ea"/>
              </a:rPr>
              <a:t>Petersburg State Transport University            </a:t>
            </a:r>
          </a:p>
          <a:p>
            <a:pPr algn="l"/>
            <a:r>
              <a:rPr lang="zh-CN" altLang="en-US" sz="1900" b="1" dirty="0">
                <a:solidFill>
                  <a:srgbClr val="000066"/>
                </a:solidFill>
                <a:latin typeface="华文楷体" panose="02010600040101010101" pitchFamily="2" charset="-122"/>
                <a:ea typeface="华文楷体" panose="02010600040101010101" pitchFamily="2" charset="-122"/>
              </a:rPr>
              <a:t>2014年10月，校长帕内切夫来校访问，双方就铁路技术人才联合培养项目签署了合作协议。</a:t>
            </a:r>
          </a:p>
          <a:p>
            <a:pPr>
              <a:defRPr/>
            </a:pPr>
            <a:r>
              <a:rPr lang="en-US" altLang="zh-CN" b="1" dirty="0">
                <a:solidFill>
                  <a:srgbClr val="000066"/>
                </a:solidFill>
                <a:latin typeface="华文楷体" panose="02010600040101010101" pitchFamily="2" charset="-122"/>
                <a:ea typeface="华文楷体" panose="02010600040101010101" pitchFamily="2" charset="-122"/>
              </a:rPr>
              <a:t>In October, 2014, </a:t>
            </a:r>
            <a:r>
              <a:rPr lang="en-US" altLang="zh-CN" b="1" dirty="0" err="1">
                <a:solidFill>
                  <a:srgbClr val="000066"/>
                </a:solidFill>
                <a:latin typeface="华文楷体" panose="02010600040101010101" pitchFamily="2" charset="-122"/>
                <a:ea typeface="华文楷体" panose="02010600040101010101" pitchFamily="2" charset="-122"/>
              </a:rPr>
              <a:t>Pennycheave</a:t>
            </a:r>
            <a:r>
              <a:rPr lang="en-US" altLang="zh-CN" b="1" dirty="0">
                <a:solidFill>
                  <a:srgbClr val="000066"/>
                </a:solidFill>
                <a:latin typeface="华文楷体" panose="02010600040101010101" pitchFamily="2" charset="-122"/>
                <a:ea typeface="华文楷体" panose="02010600040101010101" pitchFamily="2" charset="-122"/>
              </a:rPr>
              <a:t>, the president of the university, visited our university. The two parties signed a cooperative agreement on the joint training projects of railway technical personnel. </a:t>
            </a:r>
            <a:endParaRPr lang="en-US" altLang="zh-CN" dirty="0">
              <a:solidFill>
                <a:srgbClr val="1D0290"/>
              </a:solidFill>
              <a:ea typeface="黑体" panose="02010600030101010101" pitchFamily="49" charset="-122"/>
            </a:endParaRPr>
          </a:p>
        </p:txBody>
      </p:sp>
      <p:pic>
        <p:nvPicPr>
          <p:cNvPr id="16" name="图片 15" descr="图片3.jpg"/>
          <p:cNvPicPr>
            <a:picLocks noChangeAspect="1"/>
          </p:cNvPicPr>
          <p:nvPr/>
        </p:nvPicPr>
        <p:blipFill>
          <a:blip r:embed="rId3" cstate="print"/>
          <a:stretch>
            <a:fillRect/>
          </a:stretch>
        </p:blipFill>
        <p:spPr>
          <a:xfrm>
            <a:off x="5500694" y="857384"/>
            <a:ext cx="2339723" cy="648000"/>
          </a:xfrm>
          <a:prstGeom prst="rect">
            <a:avLst/>
          </a:prstGeom>
        </p:spPr>
      </p:pic>
      <p:pic>
        <p:nvPicPr>
          <p:cNvPr id="17" name="图片 14" descr="校标-杨志钦"/>
          <p:cNvPicPr>
            <a:picLocks noChangeAspect="1"/>
          </p:cNvPicPr>
          <p:nvPr/>
        </p:nvPicPr>
        <p:blipFill>
          <a:blip r:embed="rId4" cstate="print"/>
          <a:srcRect l="21240" t="17514" r="15916" b="16183"/>
          <a:stretch>
            <a:fillRect/>
          </a:stretch>
        </p:blipFill>
        <p:spPr>
          <a:xfrm>
            <a:off x="8286776" y="857383"/>
            <a:ext cx="627034" cy="636282"/>
          </a:xfrm>
          <a:prstGeom prst="ellipse">
            <a:avLst/>
          </a:prstGeom>
          <a:noFill/>
          <a:ln w="9525">
            <a:noFill/>
          </a:ln>
        </p:spPr>
      </p:pic>
      <p:grpSp>
        <p:nvGrpSpPr>
          <p:cNvPr id="6" name="组合 5"/>
          <p:cNvGrpSpPr/>
          <p:nvPr/>
        </p:nvGrpSpPr>
        <p:grpSpPr>
          <a:xfrm>
            <a:off x="-62230" y="857568"/>
            <a:ext cx="575945" cy="574675"/>
            <a:chOff x="510" y="278"/>
            <a:chExt cx="907" cy="905"/>
          </a:xfrm>
        </p:grpSpPr>
        <p:sp>
          <p:nvSpPr>
            <p:cNvPr id="7" name="矩形 6"/>
            <p:cNvSpPr/>
            <p:nvPr/>
          </p:nvSpPr>
          <p:spPr>
            <a:xfrm>
              <a:off x="907" y="673"/>
              <a:ext cx="510" cy="5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nvSpPr>
          <p:spPr>
            <a:xfrm>
              <a:off x="510" y="278"/>
              <a:ext cx="398" cy="3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pic>
        <p:nvPicPr>
          <p:cNvPr id="12" name="图片 11" descr="CIMG5331"/>
          <p:cNvPicPr>
            <a:picLocks noChangeAspect="1"/>
          </p:cNvPicPr>
          <p:nvPr/>
        </p:nvPicPr>
        <p:blipFill>
          <a:blip r:embed="rId5" cstate="print"/>
          <a:stretch>
            <a:fillRect/>
          </a:stretch>
        </p:blipFill>
        <p:spPr>
          <a:xfrm>
            <a:off x="4679950" y="2113598"/>
            <a:ext cx="4463999" cy="334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091" y="1565408"/>
            <a:ext cx="9205913" cy="4446588"/>
          </a:xfrm>
          <a:prstGeom prst="rect">
            <a:avLst/>
          </a:prstGeom>
          <a:gradFill>
            <a:gsLst>
              <a:gs pos="0">
                <a:schemeClr val="bg1">
                  <a:lumMod val="9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Text Box 5"/>
          <p:cNvSpPr txBox="1">
            <a:spLocks noChangeArrowheads="1"/>
          </p:cNvSpPr>
          <p:nvPr/>
        </p:nvSpPr>
        <p:spPr bwMode="auto">
          <a:xfrm>
            <a:off x="424427" y="1775686"/>
            <a:ext cx="4832945" cy="4324261"/>
          </a:xfrm>
          <a:prstGeom prst="rect">
            <a:avLst/>
          </a:prstGeom>
          <a:noFill/>
          <a:ln w="9525">
            <a:solidFill>
              <a:schemeClr val="tx1"/>
            </a:solidFill>
            <a:prstDash val="lgDash"/>
            <a:miter lim="800000"/>
          </a:ln>
        </p:spPr>
        <p:txBody>
          <a:bodyPr wrap="square">
            <a:spAutoFit/>
          </a:bodyPr>
          <a:lstStyle/>
          <a:p>
            <a:pPr algn="ctr" fontAlgn="base">
              <a:spcBef>
                <a:spcPct val="0"/>
              </a:spcBef>
              <a:spcAft>
                <a:spcPct val="0"/>
              </a:spcAft>
              <a:defRPr/>
            </a:pPr>
            <a:r>
              <a:rPr lang="zh-CN" altLang="en-US" sz="2200" b="1" noProof="1" smtClean="0">
                <a:solidFill>
                  <a:srgbClr val="C00000"/>
                </a:solidFill>
                <a:latin typeface="华文楷体" panose="02010600040101010101" pitchFamily="2" charset="-122"/>
                <a:ea typeface="华文楷体" panose="02010600040101010101" pitchFamily="2" charset="-122"/>
              </a:rPr>
              <a:t>欧亚地区交通大学校长论坛</a:t>
            </a:r>
          </a:p>
          <a:p>
            <a:pPr algn="ctr" fontAlgn="base">
              <a:spcBef>
                <a:spcPct val="0"/>
              </a:spcBef>
              <a:spcAft>
                <a:spcPct val="0"/>
              </a:spcAft>
              <a:defRPr/>
            </a:pPr>
            <a:r>
              <a:rPr lang="en-US" altLang="zh-CN" sz="2200" b="1" noProof="1" smtClean="0">
                <a:solidFill>
                  <a:srgbClr val="C00000"/>
                </a:solidFill>
                <a:latin typeface="华文楷体" panose="02010600040101010101" pitchFamily="2" charset="-122"/>
                <a:ea typeface="华文楷体" panose="02010600040101010101" pitchFamily="2" charset="-122"/>
              </a:rPr>
              <a:t>President Forum of Transport Universities in Eurasian Area</a:t>
            </a:r>
          </a:p>
          <a:p>
            <a:pPr>
              <a:defRPr/>
            </a:pPr>
            <a:r>
              <a:rPr lang="zh-CN" altLang="en-US" sz="1900" b="1" dirty="0" smtClean="0">
                <a:solidFill>
                  <a:srgbClr val="000066"/>
                </a:solidFill>
                <a:latin typeface="华文楷体" panose="02010600040101010101" pitchFamily="2" charset="-122"/>
                <a:ea typeface="华文楷体" panose="02010600040101010101" pitchFamily="2" charset="-122"/>
              </a:rPr>
              <a:t>我</a:t>
            </a:r>
            <a:r>
              <a:rPr lang="zh-CN" altLang="en-US" sz="1900" b="1" dirty="0">
                <a:solidFill>
                  <a:srgbClr val="000066"/>
                </a:solidFill>
                <a:latin typeface="华文楷体" panose="02010600040101010101" pitchFamily="2" charset="-122"/>
                <a:ea typeface="华文楷体" panose="02010600040101010101" pitchFamily="2" charset="-122"/>
              </a:rPr>
              <a:t>校应邀连续两届参加了欧亚地区交通大学校长论坛暨学术研讨会。会后，乌拉尔国立交通大学副校长来我校交流访问，签署了合作协议。</a:t>
            </a:r>
          </a:p>
          <a:p>
            <a:pPr>
              <a:defRPr/>
            </a:pPr>
            <a:r>
              <a:rPr lang="en-US" altLang="zh-CN" sz="1900" b="1" dirty="0" smtClean="0">
                <a:solidFill>
                  <a:srgbClr val="000066"/>
                </a:solidFill>
                <a:latin typeface="华文楷体" panose="02010600040101010101" pitchFamily="2" charset="-122"/>
                <a:ea typeface="华文楷体" panose="02010600040101010101" pitchFamily="2" charset="-122"/>
              </a:rPr>
              <a:t>STDU </a:t>
            </a:r>
            <a:r>
              <a:rPr lang="en-US" altLang="zh-CN" sz="1900" b="1" dirty="0">
                <a:solidFill>
                  <a:srgbClr val="000066"/>
                </a:solidFill>
                <a:latin typeface="华文楷体" panose="02010600040101010101" pitchFamily="2" charset="-122"/>
                <a:ea typeface="华文楷体" panose="02010600040101010101" pitchFamily="2" charset="-122"/>
              </a:rPr>
              <a:t>was invited to attend the </a:t>
            </a:r>
            <a:r>
              <a:rPr lang="en-US" altLang="zh-CN" sz="1900" b="1" dirty="0" smtClean="0">
                <a:solidFill>
                  <a:srgbClr val="000066"/>
                </a:solidFill>
                <a:latin typeface="华文楷体" panose="02010600040101010101" pitchFamily="2" charset="-122"/>
                <a:ea typeface="华文楷体" panose="02010600040101010101" pitchFamily="2" charset="-122"/>
              </a:rPr>
              <a:t>traffic </a:t>
            </a:r>
            <a:r>
              <a:rPr lang="en-US" altLang="zh-CN" sz="1900" b="1" dirty="0">
                <a:solidFill>
                  <a:srgbClr val="000066"/>
                </a:solidFill>
                <a:latin typeface="华文楷体" panose="02010600040101010101" pitchFamily="2" charset="-122"/>
                <a:ea typeface="华文楷体" panose="02010600040101010101" pitchFamily="2" charset="-122"/>
              </a:rPr>
              <a:t>university’s President Forum and academic </a:t>
            </a:r>
            <a:r>
              <a:rPr lang="en-US" altLang="zh-CN" sz="1900" b="1" dirty="0" smtClean="0">
                <a:solidFill>
                  <a:srgbClr val="000066"/>
                </a:solidFill>
                <a:latin typeface="华文楷体" panose="02010600040101010101" pitchFamily="2" charset="-122"/>
                <a:ea typeface="华文楷体" panose="02010600040101010101" pitchFamily="2" charset="-122"/>
              </a:rPr>
              <a:t>seminar twice in a row. After </a:t>
            </a:r>
            <a:r>
              <a:rPr lang="en-US" altLang="zh-CN" sz="1900" b="1" dirty="0">
                <a:solidFill>
                  <a:srgbClr val="000066"/>
                </a:solidFill>
                <a:latin typeface="华文楷体" panose="02010600040101010101" pitchFamily="2" charset="-122"/>
                <a:ea typeface="华文楷体" panose="02010600040101010101" pitchFamily="2" charset="-122"/>
              </a:rPr>
              <a:t>the meeting, vice president of Ural State University of Railway Transport visited our university and signed a cooperative agreement.</a:t>
            </a:r>
            <a:endParaRPr lang="en-US" altLang="zh-CN" sz="1900" dirty="0">
              <a:solidFill>
                <a:srgbClr val="1D0290"/>
              </a:solidFill>
              <a:ea typeface="黑体" panose="02010600030101010101" pitchFamily="49" charset="-122"/>
            </a:endParaRPr>
          </a:p>
        </p:txBody>
      </p:sp>
      <p:pic>
        <p:nvPicPr>
          <p:cNvPr id="16" name="图片 15" descr="图片3.jpg"/>
          <p:cNvPicPr>
            <a:picLocks noChangeAspect="1"/>
          </p:cNvPicPr>
          <p:nvPr/>
        </p:nvPicPr>
        <p:blipFill>
          <a:blip r:embed="rId4" cstate="print"/>
          <a:stretch>
            <a:fillRect/>
          </a:stretch>
        </p:blipFill>
        <p:spPr>
          <a:xfrm>
            <a:off x="5500800" y="857384"/>
            <a:ext cx="2339725" cy="648000"/>
          </a:xfrm>
          <a:prstGeom prst="rect">
            <a:avLst/>
          </a:prstGeom>
        </p:spPr>
      </p:pic>
      <p:pic>
        <p:nvPicPr>
          <p:cNvPr id="18" name="图片 14" descr="校标-杨志钦"/>
          <p:cNvPicPr>
            <a:picLocks noChangeAspect="1"/>
          </p:cNvPicPr>
          <p:nvPr/>
        </p:nvPicPr>
        <p:blipFill>
          <a:blip r:embed="rId5" cstate="print"/>
          <a:srcRect l="21240" t="17514" r="15916" b="16183"/>
          <a:stretch>
            <a:fillRect/>
          </a:stretch>
        </p:blipFill>
        <p:spPr>
          <a:xfrm>
            <a:off x="8286776" y="857383"/>
            <a:ext cx="627034" cy="636282"/>
          </a:xfrm>
          <a:prstGeom prst="ellipse">
            <a:avLst/>
          </a:prstGeom>
          <a:noFill/>
          <a:ln w="9525">
            <a:noFill/>
          </a:ln>
        </p:spPr>
      </p:pic>
      <p:grpSp>
        <p:nvGrpSpPr>
          <p:cNvPr id="8" name="组合 7"/>
          <p:cNvGrpSpPr/>
          <p:nvPr/>
        </p:nvGrpSpPr>
        <p:grpSpPr>
          <a:xfrm>
            <a:off x="-20320" y="857568"/>
            <a:ext cx="575945" cy="574675"/>
            <a:chOff x="510" y="278"/>
            <a:chExt cx="907" cy="905"/>
          </a:xfrm>
        </p:grpSpPr>
        <p:sp>
          <p:nvSpPr>
            <p:cNvPr id="7" name="矩形 6"/>
            <p:cNvSpPr/>
            <p:nvPr/>
          </p:nvSpPr>
          <p:spPr>
            <a:xfrm>
              <a:off x="907" y="673"/>
              <a:ext cx="510" cy="5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nvSpPr>
          <p:spPr>
            <a:xfrm>
              <a:off x="510" y="278"/>
              <a:ext cx="398" cy="3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graphicFrame>
        <p:nvGraphicFramePr>
          <p:cNvPr id="2050" name="Object 2"/>
          <p:cNvGraphicFramePr>
            <a:graphicFrameLocks/>
          </p:cNvGraphicFramePr>
          <p:nvPr/>
        </p:nvGraphicFramePr>
        <p:xfrm>
          <a:off x="5570538" y="1844824"/>
          <a:ext cx="3105918" cy="4176464"/>
        </p:xfrm>
        <a:graphic>
          <a:graphicData uri="http://schemas.openxmlformats.org/presentationml/2006/ole">
            <p:oleObj spid="_x0000_s2050" r:id="rId6" imgW="2949196" imgH="4023709" progId="PBrush">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8100" y="1565408"/>
            <a:ext cx="9205913" cy="4446588"/>
          </a:xfrm>
          <a:prstGeom prst="rect">
            <a:avLst/>
          </a:prstGeom>
          <a:gradFill>
            <a:gsLst>
              <a:gs pos="0">
                <a:schemeClr val="bg1">
                  <a:lumMod val="9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152" name="Text Box 5"/>
          <p:cNvSpPr txBox="1">
            <a:spLocks noChangeArrowheads="1"/>
          </p:cNvSpPr>
          <p:nvPr/>
        </p:nvSpPr>
        <p:spPr bwMode="auto">
          <a:xfrm>
            <a:off x="424180" y="1684972"/>
            <a:ext cx="8343900" cy="2185214"/>
          </a:xfrm>
          <a:prstGeom prst="rect">
            <a:avLst/>
          </a:prstGeom>
          <a:noFill/>
          <a:ln w="9525">
            <a:solidFill>
              <a:schemeClr val="tx1"/>
            </a:solidFill>
            <a:prstDash val="lgDash"/>
            <a:miter lim="800000"/>
          </a:ln>
        </p:spPr>
        <p:txBody>
          <a:bodyPr wrap="square">
            <a:spAutoFit/>
          </a:bodyPr>
          <a:lstStyle/>
          <a:p>
            <a:pPr algn="ctr">
              <a:defRPr/>
            </a:pPr>
            <a:r>
              <a:rPr lang="zh-CN" altLang="en-US" sz="2200" b="1" noProof="1" smtClean="0">
                <a:solidFill>
                  <a:srgbClr val="C00000"/>
                </a:solidFill>
                <a:latin typeface="华文楷体" panose="02010600040101010101" pitchFamily="2" charset="-122"/>
                <a:ea typeface="华文楷体" panose="02010600040101010101" pitchFamily="2" charset="-122"/>
              </a:rPr>
              <a:t>南乌拉尔国立大学</a:t>
            </a:r>
          </a:p>
          <a:p>
            <a:pPr algn="ctr">
              <a:defRPr/>
            </a:pPr>
            <a:r>
              <a:rPr lang="en-US" altLang="zh-CN" sz="2200" b="1" noProof="1" smtClean="0">
                <a:solidFill>
                  <a:srgbClr val="C00000"/>
                </a:solidFill>
                <a:latin typeface="华文楷体" panose="02010600040101010101" pitchFamily="2" charset="-122"/>
                <a:ea typeface="华文楷体" panose="02010600040101010101" pitchFamily="2" charset="-122"/>
              </a:rPr>
              <a:t>South Ural State University </a:t>
            </a:r>
          </a:p>
          <a:p>
            <a:pPr>
              <a:defRPr/>
            </a:pPr>
            <a:r>
              <a:rPr lang="zh-CN" altLang="en-US" sz="1900" b="1" noProof="1">
                <a:solidFill>
                  <a:srgbClr val="000066"/>
                </a:solidFill>
                <a:latin typeface="华文楷体" panose="02010600040101010101" pitchFamily="2" charset="-122"/>
                <a:ea typeface="华文楷体" panose="02010600040101010101" pitchFamily="2" charset="-122"/>
              </a:rPr>
              <a:t>2014年12月，副校长塔赤科夫来校访问，双方就在我校开设普希金学院事宜达成协议。</a:t>
            </a:r>
            <a:endParaRPr lang="en-US" altLang="zh-CN" sz="1600" b="1" noProof="1" smtClean="0">
              <a:solidFill>
                <a:srgbClr val="000066"/>
              </a:solidFill>
              <a:latin typeface="华文楷体" panose="02010600040101010101" pitchFamily="2" charset="-122"/>
              <a:ea typeface="华文楷体" panose="02010600040101010101" pitchFamily="2" charset="-122"/>
            </a:endParaRPr>
          </a:p>
          <a:p>
            <a:pPr>
              <a:defRPr/>
            </a:pPr>
            <a:r>
              <a:rPr lang="en-US" altLang="zh-CN" b="1" noProof="1" smtClean="0">
                <a:solidFill>
                  <a:srgbClr val="000066"/>
                </a:solidFill>
                <a:latin typeface="华文楷体" panose="02010600040101010101" pitchFamily="2" charset="-122"/>
                <a:ea typeface="华文楷体" panose="02010600040101010101" pitchFamily="2" charset="-122"/>
              </a:rPr>
              <a:t>In December 2014, Tuchcoug the vice President of South Ural State University, visited our university. The two parties have come to an agreement on opening Pushkin College in our university.</a:t>
            </a:r>
            <a:endParaRPr lang="en-US" altLang="zh-CN" dirty="0">
              <a:solidFill>
                <a:srgbClr val="1D0290"/>
              </a:solidFill>
              <a:ea typeface="黑体" panose="02010600030101010101" pitchFamily="49" charset="-122"/>
            </a:endParaRPr>
          </a:p>
        </p:txBody>
      </p:sp>
      <p:pic>
        <p:nvPicPr>
          <p:cNvPr id="16" name="图片 15" descr="图片3.jpg"/>
          <p:cNvPicPr>
            <a:picLocks noChangeAspect="1"/>
          </p:cNvPicPr>
          <p:nvPr/>
        </p:nvPicPr>
        <p:blipFill>
          <a:blip r:embed="rId3" cstate="print"/>
          <a:stretch>
            <a:fillRect/>
          </a:stretch>
        </p:blipFill>
        <p:spPr>
          <a:xfrm>
            <a:off x="5500800" y="857384"/>
            <a:ext cx="2339725" cy="648000"/>
          </a:xfrm>
          <a:prstGeom prst="rect">
            <a:avLst/>
          </a:prstGeom>
        </p:spPr>
      </p:pic>
      <p:pic>
        <p:nvPicPr>
          <p:cNvPr id="17" name="图片 14" descr="校标-杨志钦"/>
          <p:cNvPicPr>
            <a:picLocks noChangeAspect="1"/>
          </p:cNvPicPr>
          <p:nvPr/>
        </p:nvPicPr>
        <p:blipFill>
          <a:blip r:embed="rId4" cstate="print"/>
          <a:srcRect l="21240" t="17514" r="15916" b="16183"/>
          <a:stretch>
            <a:fillRect/>
          </a:stretch>
        </p:blipFill>
        <p:spPr>
          <a:xfrm>
            <a:off x="8286776" y="857383"/>
            <a:ext cx="627034" cy="636282"/>
          </a:xfrm>
          <a:prstGeom prst="ellipse">
            <a:avLst/>
          </a:prstGeom>
          <a:noFill/>
          <a:ln w="9525">
            <a:noFill/>
          </a:ln>
        </p:spPr>
      </p:pic>
      <p:pic>
        <p:nvPicPr>
          <p:cNvPr id="7" name="图片 6" descr="77"/>
          <p:cNvPicPr>
            <a:picLocks noChangeAspect="1"/>
          </p:cNvPicPr>
          <p:nvPr/>
        </p:nvPicPr>
        <p:blipFill>
          <a:blip r:embed="rId5" cstate="print"/>
          <a:stretch>
            <a:fillRect/>
          </a:stretch>
        </p:blipFill>
        <p:spPr>
          <a:xfrm>
            <a:off x="972770" y="3975437"/>
            <a:ext cx="7199630" cy="2621915"/>
          </a:xfrm>
          <a:prstGeom prst="rect">
            <a:avLst/>
          </a:prstGeom>
        </p:spPr>
      </p:pic>
      <p:grpSp>
        <p:nvGrpSpPr>
          <p:cNvPr id="8" name="组合 7"/>
          <p:cNvGrpSpPr/>
          <p:nvPr/>
        </p:nvGrpSpPr>
        <p:grpSpPr>
          <a:xfrm>
            <a:off x="-38100" y="857568"/>
            <a:ext cx="575945" cy="574675"/>
            <a:chOff x="510" y="278"/>
            <a:chExt cx="907" cy="905"/>
          </a:xfrm>
        </p:grpSpPr>
        <p:sp>
          <p:nvSpPr>
            <p:cNvPr id="6" name="矩形 5"/>
            <p:cNvSpPr/>
            <p:nvPr/>
          </p:nvSpPr>
          <p:spPr>
            <a:xfrm>
              <a:off x="907" y="673"/>
              <a:ext cx="510" cy="5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nvSpPr>
          <p:spPr>
            <a:xfrm>
              <a:off x="510" y="278"/>
              <a:ext cx="398" cy="3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1913" y="1565408"/>
            <a:ext cx="9205913" cy="4446588"/>
          </a:xfrm>
          <a:prstGeom prst="rect">
            <a:avLst/>
          </a:prstGeom>
          <a:gradFill>
            <a:gsLst>
              <a:gs pos="0">
                <a:schemeClr val="bg1">
                  <a:lumMod val="9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6398" name="Text Box 5"/>
          <p:cNvSpPr txBox="1">
            <a:spLocks noChangeArrowheads="1"/>
          </p:cNvSpPr>
          <p:nvPr/>
        </p:nvSpPr>
        <p:spPr bwMode="auto">
          <a:xfrm>
            <a:off x="447040" y="1806258"/>
            <a:ext cx="4657090" cy="4201150"/>
          </a:xfrm>
          <a:prstGeom prst="rect">
            <a:avLst/>
          </a:prstGeom>
          <a:noFill/>
          <a:ln w="9525">
            <a:solidFill>
              <a:schemeClr val="tx1"/>
            </a:solidFill>
            <a:prstDash val="lgDash"/>
            <a:miter lim="800000"/>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200" b="1" noProof="1" smtClean="0">
                <a:solidFill>
                  <a:srgbClr val="C00000"/>
                </a:solidFill>
                <a:latin typeface="华文楷体" panose="02010600040101010101" pitchFamily="2" charset="-122"/>
                <a:ea typeface="华文楷体" panose="02010600040101010101" pitchFamily="2" charset="-122"/>
              </a:rPr>
              <a:t>萨马拉国立交通大学</a:t>
            </a:r>
          </a:p>
          <a:p>
            <a:pPr algn="ctr"/>
            <a:r>
              <a:rPr lang="en-US" altLang="zh-CN" sz="2200" b="1" noProof="1" smtClean="0">
                <a:solidFill>
                  <a:srgbClr val="C00000"/>
                </a:solidFill>
                <a:latin typeface="华文楷体" panose="02010600040101010101" pitchFamily="2" charset="-122"/>
                <a:ea typeface="华文楷体" panose="02010600040101010101" pitchFamily="2" charset="-122"/>
              </a:rPr>
              <a:t>Samara State Communication University of Russia</a:t>
            </a:r>
          </a:p>
          <a:p>
            <a:pPr algn="l"/>
            <a:r>
              <a:rPr lang="zh-CN" altLang="en-US" sz="1900" b="1" noProof="1">
                <a:solidFill>
                  <a:srgbClr val="000066"/>
                </a:solidFill>
                <a:latin typeface="华文楷体" panose="02010600040101010101" pitchFamily="2" charset="-122"/>
                <a:ea typeface="华文楷体" panose="02010600040101010101" pitchFamily="2" charset="-122"/>
              </a:rPr>
              <a:t>2013年12月，副校长瓦列里来校访问，双方就学生交流、合作办学、教师培训等方面进行了交流，并签署了合作协议。</a:t>
            </a:r>
          </a:p>
          <a:p>
            <a:r>
              <a:rPr lang="en-US" altLang="zh-CN" b="1" noProof="1" smtClean="0">
                <a:solidFill>
                  <a:srgbClr val="000066"/>
                </a:solidFill>
                <a:latin typeface="华文楷体" panose="02010600040101010101" pitchFamily="2" charset="-122"/>
                <a:ea typeface="华文楷体" panose="02010600040101010101" pitchFamily="2" charset="-122"/>
              </a:rPr>
              <a:t>In December, 2013, Valery, the vice President of the university, came to visit our university. The two universities had communications on many aspects such as students’ exchange, joint school-running and teachers’ training and so on, and finally signed a cooperative agreement. </a:t>
            </a:r>
          </a:p>
        </p:txBody>
      </p:sp>
      <p:pic>
        <p:nvPicPr>
          <p:cNvPr id="16" name="图片 15" descr="图片3.jpg"/>
          <p:cNvPicPr>
            <a:picLocks noChangeAspect="1"/>
          </p:cNvPicPr>
          <p:nvPr/>
        </p:nvPicPr>
        <p:blipFill>
          <a:blip r:embed="rId3" cstate="print"/>
          <a:stretch>
            <a:fillRect/>
          </a:stretch>
        </p:blipFill>
        <p:spPr>
          <a:xfrm>
            <a:off x="5500800" y="857384"/>
            <a:ext cx="2339725" cy="648000"/>
          </a:xfrm>
          <a:prstGeom prst="rect">
            <a:avLst/>
          </a:prstGeom>
        </p:spPr>
      </p:pic>
      <p:pic>
        <p:nvPicPr>
          <p:cNvPr id="17" name="图片 14" descr="校标-杨志钦"/>
          <p:cNvPicPr>
            <a:picLocks noChangeAspect="1"/>
          </p:cNvPicPr>
          <p:nvPr/>
        </p:nvPicPr>
        <p:blipFill>
          <a:blip r:embed="rId4" cstate="print"/>
          <a:srcRect l="21240" t="17514" r="15916" b="16183"/>
          <a:stretch>
            <a:fillRect/>
          </a:stretch>
        </p:blipFill>
        <p:spPr>
          <a:xfrm>
            <a:off x="8286776" y="857383"/>
            <a:ext cx="627034" cy="636282"/>
          </a:xfrm>
          <a:prstGeom prst="ellipse">
            <a:avLst/>
          </a:prstGeom>
          <a:noFill/>
          <a:ln w="9525">
            <a:noFill/>
          </a:ln>
        </p:spPr>
      </p:pic>
      <p:pic>
        <p:nvPicPr>
          <p:cNvPr id="7" name="图片 6" descr="55_副本"/>
          <p:cNvPicPr>
            <a:picLocks noChangeAspect="1"/>
          </p:cNvPicPr>
          <p:nvPr/>
        </p:nvPicPr>
        <p:blipFill>
          <a:blip r:embed="rId5" cstate="print"/>
          <a:stretch>
            <a:fillRect/>
          </a:stretch>
        </p:blipFill>
        <p:spPr>
          <a:xfrm>
            <a:off x="5280660" y="1770698"/>
            <a:ext cx="3484245" cy="4036695"/>
          </a:xfrm>
          <a:prstGeom prst="rect">
            <a:avLst/>
          </a:prstGeom>
          <a:noFill/>
        </p:spPr>
      </p:pic>
      <p:grpSp>
        <p:nvGrpSpPr>
          <p:cNvPr id="8" name="组合 7"/>
          <p:cNvGrpSpPr/>
          <p:nvPr/>
        </p:nvGrpSpPr>
        <p:grpSpPr>
          <a:xfrm>
            <a:off x="12065" y="857568"/>
            <a:ext cx="575945" cy="574675"/>
            <a:chOff x="510" y="278"/>
            <a:chExt cx="907" cy="905"/>
          </a:xfrm>
        </p:grpSpPr>
        <p:sp>
          <p:nvSpPr>
            <p:cNvPr id="6" name="矩形 5"/>
            <p:cNvSpPr/>
            <p:nvPr/>
          </p:nvSpPr>
          <p:spPr>
            <a:xfrm>
              <a:off x="907" y="673"/>
              <a:ext cx="510" cy="5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nvSpPr>
          <p:spPr>
            <a:xfrm>
              <a:off x="510" y="278"/>
              <a:ext cx="398" cy="3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8100" y="1565408"/>
            <a:ext cx="9205913" cy="4446588"/>
          </a:xfrm>
          <a:prstGeom prst="rect">
            <a:avLst/>
          </a:prstGeom>
          <a:gradFill>
            <a:gsLst>
              <a:gs pos="0">
                <a:schemeClr val="bg1">
                  <a:lumMod val="9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9470" name="Text Box 5"/>
          <p:cNvSpPr txBox="1">
            <a:spLocks noChangeArrowheads="1"/>
          </p:cNvSpPr>
          <p:nvPr/>
        </p:nvSpPr>
        <p:spPr bwMode="auto">
          <a:xfrm>
            <a:off x="361952" y="1624146"/>
            <a:ext cx="8467725" cy="2462213"/>
          </a:xfrm>
          <a:prstGeom prst="rect">
            <a:avLst/>
          </a:prstGeom>
          <a:noFill/>
          <a:ln w="9525">
            <a:solidFill>
              <a:schemeClr val="tx1"/>
            </a:solidFill>
            <a:prstDash val="lgDash"/>
            <a:miter lim="800000"/>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200" b="1" noProof="1" smtClean="0">
                <a:solidFill>
                  <a:srgbClr val="C00000"/>
                </a:solidFill>
                <a:latin typeface="华文楷体" panose="02010600040101010101" pitchFamily="2" charset="-122"/>
                <a:ea typeface="华文楷体" panose="02010600040101010101" pitchFamily="2" charset="-122"/>
              </a:rPr>
              <a:t>伊尔库茨克国立交通大学</a:t>
            </a:r>
          </a:p>
          <a:p>
            <a:pPr algn="ctr"/>
            <a:r>
              <a:rPr lang="en-US" altLang="zh-CN" sz="2200" b="1" noProof="1" smtClean="0">
                <a:solidFill>
                  <a:srgbClr val="C00000"/>
                </a:solidFill>
                <a:latin typeface="华文楷体" panose="02010600040101010101" pitchFamily="2" charset="-122"/>
                <a:ea typeface="华文楷体" panose="02010600040101010101" pitchFamily="2" charset="-122"/>
              </a:rPr>
              <a:t>Irkutsk State Transport University</a:t>
            </a:r>
          </a:p>
          <a:p>
            <a:pPr>
              <a:defRPr/>
            </a:pPr>
            <a:r>
              <a:rPr lang="zh-CN" altLang="en-US" sz="1900" b="1" noProof="1">
                <a:solidFill>
                  <a:srgbClr val="000066"/>
                </a:solidFill>
                <a:latin typeface="华文楷体" panose="02010600040101010101" pitchFamily="2" charset="-122"/>
                <a:ea typeface="华文楷体" panose="02010600040101010101" pitchFamily="2" charset="-122"/>
              </a:rPr>
              <a:t>2016年1月，校长安德烈来校访问，双方就学生交换、教师互访等方面进行了交流，并签署了合作协议。</a:t>
            </a:r>
          </a:p>
          <a:p>
            <a:pPr>
              <a:defRPr/>
            </a:pPr>
            <a:r>
              <a:rPr lang="en-US" altLang="zh-CN" b="1" noProof="1" smtClean="0">
                <a:solidFill>
                  <a:srgbClr val="000066"/>
                </a:solidFill>
                <a:latin typeface="华文楷体" panose="02010600040101010101" pitchFamily="2" charset="-122"/>
                <a:ea typeface="华文楷体" panose="02010600040101010101" pitchFamily="2" charset="-122"/>
              </a:rPr>
              <a:t>In January 2016, Andre, the university’s President, visited our university. The two sides had communications on many aspects such as students</a:t>
            </a:r>
            <a:r>
              <a:rPr lang="zh-CN" altLang="en-US" b="1" noProof="1" smtClean="0">
                <a:solidFill>
                  <a:srgbClr val="000066"/>
                </a:solidFill>
                <a:latin typeface="华文楷体" panose="02010600040101010101" pitchFamily="2" charset="-122"/>
                <a:ea typeface="华文楷体" panose="02010600040101010101" pitchFamily="2" charset="-122"/>
              </a:rPr>
              <a:t>’</a:t>
            </a:r>
            <a:r>
              <a:rPr lang="en-US" altLang="zh-CN" b="1" noProof="1" smtClean="0">
                <a:solidFill>
                  <a:srgbClr val="000066"/>
                </a:solidFill>
                <a:latin typeface="华文楷体" panose="02010600040101010101" pitchFamily="2" charset="-122"/>
                <a:ea typeface="华文楷体" panose="02010600040101010101" pitchFamily="2" charset="-122"/>
              </a:rPr>
              <a:t> exchange, teachers visiting and other aspects, and signed a cooperative agreement.</a:t>
            </a:r>
            <a:endParaRPr lang="zh-CN" altLang="en-US" b="1" noProof="1" smtClean="0">
              <a:solidFill>
                <a:srgbClr val="000066"/>
              </a:solidFill>
              <a:latin typeface="华文楷体" panose="02010600040101010101" pitchFamily="2" charset="-122"/>
              <a:ea typeface="华文楷体" panose="02010600040101010101" pitchFamily="2" charset="-122"/>
            </a:endParaRPr>
          </a:p>
        </p:txBody>
      </p:sp>
      <p:pic>
        <p:nvPicPr>
          <p:cNvPr id="16" name="图片 15" descr="图片3.jpg"/>
          <p:cNvPicPr>
            <a:picLocks noChangeAspect="1"/>
          </p:cNvPicPr>
          <p:nvPr/>
        </p:nvPicPr>
        <p:blipFill>
          <a:blip r:embed="rId3" cstate="print"/>
          <a:stretch>
            <a:fillRect/>
          </a:stretch>
        </p:blipFill>
        <p:spPr>
          <a:xfrm>
            <a:off x="5500800" y="857384"/>
            <a:ext cx="2339725" cy="648000"/>
          </a:xfrm>
          <a:prstGeom prst="rect">
            <a:avLst/>
          </a:prstGeom>
        </p:spPr>
      </p:pic>
      <p:pic>
        <p:nvPicPr>
          <p:cNvPr id="17" name="图片 14" descr="校标-杨志钦"/>
          <p:cNvPicPr>
            <a:picLocks noChangeAspect="1"/>
          </p:cNvPicPr>
          <p:nvPr/>
        </p:nvPicPr>
        <p:blipFill>
          <a:blip r:embed="rId4" cstate="print"/>
          <a:srcRect l="21240" t="17514" r="15916" b="16183"/>
          <a:stretch>
            <a:fillRect/>
          </a:stretch>
        </p:blipFill>
        <p:spPr>
          <a:xfrm>
            <a:off x="8286776" y="857383"/>
            <a:ext cx="627034" cy="636282"/>
          </a:xfrm>
          <a:prstGeom prst="ellipse">
            <a:avLst/>
          </a:prstGeom>
          <a:noFill/>
          <a:ln w="9525">
            <a:noFill/>
          </a:ln>
        </p:spPr>
      </p:pic>
      <p:pic>
        <p:nvPicPr>
          <p:cNvPr id="8" name="图片 7" descr="55_副本"/>
          <p:cNvPicPr>
            <a:picLocks noChangeAspect="1"/>
          </p:cNvPicPr>
          <p:nvPr/>
        </p:nvPicPr>
        <p:blipFill>
          <a:blip r:embed="rId5" cstate="print"/>
          <a:stretch>
            <a:fillRect/>
          </a:stretch>
        </p:blipFill>
        <p:spPr>
          <a:xfrm>
            <a:off x="885646" y="4149080"/>
            <a:ext cx="7430770" cy="2381885"/>
          </a:xfrm>
          <a:prstGeom prst="rect">
            <a:avLst/>
          </a:prstGeom>
        </p:spPr>
      </p:pic>
      <p:grpSp>
        <p:nvGrpSpPr>
          <p:cNvPr id="6" name="组合 5"/>
          <p:cNvGrpSpPr/>
          <p:nvPr/>
        </p:nvGrpSpPr>
        <p:grpSpPr>
          <a:xfrm>
            <a:off x="-38100" y="857568"/>
            <a:ext cx="575945" cy="574675"/>
            <a:chOff x="510" y="278"/>
            <a:chExt cx="907" cy="905"/>
          </a:xfrm>
        </p:grpSpPr>
        <p:sp>
          <p:nvSpPr>
            <p:cNvPr id="7" name="矩形 6"/>
            <p:cNvSpPr/>
            <p:nvPr/>
          </p:nvSpPr>
          <p:spPr>
            <a:xfrm>
              <a:off x="907" y="673"/>
              <a:ext cx="510" cy="5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nvSpPr>
          <p:spPr>
            <a:xfrm>
              <a:off x="510" y="278"/>
              <a:ext cx="398" cy="3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295007"/>
            <a:ext cx="9144000" cy="2434828"/>
          </a:xfrm>
          <a:prstGeom prst="rect">
            <a:avLst/>
          </a:prstGeom>
          <a:solidFill>
            <a:srgbClr val="0070C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350"/>
          </a:p>
        </p:txBody>
      </p:sp>
      <p:sp>
        <p:nvSpPr>
          <p:cNvPr id="3" name="TextBox 3"/>
          <p:cNvSpPr txBox="1">
            <a:spLocks noChangeArrowheads="1"/>
          </p:cNvSpPr>
          <p:nvPr/>
        </p:nvSpPr>
        <p:spPr bwMode="auto">
          <a:xfrm>
            <a:off x="857224" y="2929067"/>
            <a:ext cx="3214710" cy="1566545"/>
          </a:xfrm>
          <a:prstGeom prst="rect">
            <a:avLst/>
          </a:prstGeom>
          <a:noFill/>
          <a:ln w="9525">
            <a:noFill/>
            <a:miter lim="800000"/>
          </a:ln>
          <a:effectLst>
            <a:outerShdw dist="76200" dir="1199996" algn="tl" rotWithShape="0">
              <a:srgbClr val="808080">
                <a:alpha val="9998"/>
              </a:srgbClr>
            </a:outerShdw>
          </a:effectLst>
        </p:spPr>
        <p:txBody>
          <a:bodyPr wrap="square">
            <a:spAutoFit/>
          </a:bodyPr>
          <a:lstStyle/>
          <a:p>
            <a:pPr defTabSz="-635">
              <a:buFontTx/>
              <a:buNone/>
              <a:tabLst>
                <a:tab pos="2596515" algn="l"/>
              </a:tabLst>
              <a:defRPr/>
            </a:pPr>
            <a:r>
              <a:rPr lang="en-US" altLang="zh-CN" sz="9600" dirty="0">
                <a:solidFill>
                  <a:srgbClr val="FFFFFF"/>
                </a:solidFill>
                <a:latin typeface="Impact" panose="020B0806030902050204" pitchFamily="34" charset="0"/>
              </a:rPr>
              <a:t>Part 3</a:t>
            </a:r>
            <a:endParaRPr lang="zh-CN" altLang="en-US" sz="9600" dirty="0">
              <a:solidFill>
                <a:srgbClr val="FFFFFF"/>
              </a:solidFill>
              <a:latin typeface="Impact" panose="020B0806030902050204" pitchFamily="34" charset="0"/>
            </a:endParaRPr>
          </a:p>
        </p:txBody>
      </p:sp>
      <p:cxnSp>
        <p:nvCxnSpPr>
          <p:cNvPr id="4" name="直接连接符 3"/>
          <p:cNvCxnSpPr/>
          <p:nvPr/>
        </p:nvCxnSpPr>
        <p:spPr>
          <a:xfrm flipV="1">
            <a:off x="4139952" y="2403020"/>
            <a:ext cx="0" cy="2071688"/>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43372" y="2708920"/>
            <a:ext cx="5000628" cy="1846659"/>
          </a:xfrm>
          <a:prstGeom prst="rect">
            <a:avLst/>
          </a:prstGeom>
          <a:noFill/>
        </p:spPr>
        <p:txBody>
          <a:bodyPr wrap="square" rtlCol="0">
            <a:spAutoFit/>
          </a:bodyPr>
          <a:lstStyle/>
          <a:p>
            <a:r>
              <a:rPr lang="zh-CN" altLang="zh-CN" sz="2400" b="1" dirty="0">
                <a:solidFill>
                  <a:schemeClr val="bg1"/>
                </a:solidFill>
                <a:ea typeface="微软雅黑" panose="020B0503020204020204" pitchFamily="34" charset="-122"/>
              </a:rPr>
              <a:t>在“一带一路”建设中的合作</a:t>
            </a:r>
            <a:r>
              <a:rPr lang="zh-CN" altLang="zh-CN" sz="2400" b="1" dirty="0" smtClean="0">
                <a:solidFill>
                  <a:schemeClr val="bg1"/>
                </a:solidFill>
                <a:ea typeface="微软雅黑" panose="020B0503020204020204" pitchFamily="34" charset="-122"/>
              </a:rPr>
              <a:t>计划</a:t>
            </a:r>
            <a:endParaRPr lang="en-US" altLang="zh-CN" sz="2400" b="1" dirty="0" smtClean="0">
              <a:solidFill>
                <a:schemeClr val="bg1"/>
              </a:solidFill>
              <a:ea typeface="微软雅黑" panose="020B0503020204020204" pitchFamily="34" charset="-122"/>
            </a:endParaRPr>
          </a:p>
          <a:p>
            <a:pPr algn="ctr"/>
            <a:r>
              <a:rPr lang="en-US" altLang="zh-CN" sz="2400" b="1" dirty="0" smtClean="0">
                <a:solidFill>
                  <a:schemeClr val="bg1"/>
                </a:solidFill>
                <a:ea typeface="微软雅黑" panose="020B0503020204020204" pitchFamily="34" charset="-122"/>
              </a:rPr>
              <a:t>The Cooperative Program in the Construction of “One Belt and One Road”</a:t>
            </a:r>
            <a:endParaRPr lang="zh-CN" altLang="zh-CN" sz="2400" b="1" dirty="0">
              <a:solidFill>
                <a:schemeClr val="bg1"/>
              </a:solidFill>
              <a:ea typeface="微软雅黑" panose="020B0503020204020204" pitchFamily="34" charset="-122"/>
            </a:endParaRPr>
          </a:p>
          <a:p>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 y="1554297"/>
            <a:ext cx="9205913" cy="4446587"/>
          </a:xfrm>
          <a:prstGeom prst="rect">
            <a:avLst/>
          </a:prstGeom>
          <a:gradFill>
            <a:gsLst>
              <a:gs pos="0">
                <a:schemeClr val="bg1">
                  <a:lumMod val="9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pic>
        <p:nvPicPr>
          <p:cNvPr id="18" name="图片 17" descr="图片3.jpg"/>
          <p:cNvPicPr>
            <a:picLocks noChangeAspect="1"/>
          </p:cNvPicPr>
          <p:nvPr/>
        </p:nvPicPr>
        <p:blipFill>
          <a:blip r:embed="rId3" cstate="print"/>
          <a:stretch>
            <a:fillRect/>
          </a:stretch>
        </p:blipFill>
        <p:spPr>
          <a:xfrm>
            <a:off x="5500800" y="857384"/>
            <a:ext cx="2339725" cy="648000"/>
          </a:xfrm>
          <a:prstGeom prst="rect">
            <a:avLst/>
          </a:prstGeom>
        </p:spPr>
      </p:pic>
      <p:pic>
        <p:nvPicPr>
          <p:cNvPr id="19" name="图片 14" descr="校标-杨志钦"/>
          <p:cNvPicPr>
            <a:picLocks noChangeAspect="1"/>
          </p:cNvPicPr>
          <p:nvPr/>
        </p:nvPicPr>
        <p:blipFill>
          <a:blip r:embed="rId4" cstate="print"/>
          <a:srcRect l="21240" t="17514" r="15916" b="16183"/>
          <a:stretch>
            <a:fillRect/>
          </a:stretch>
        </p:blipFill>
        <p:spPr>
          <a:xfrm>
            <a:off x="8286776" y="857383"/>
            <a:ext cx="627034" cy="636282"/>
          </a:xfrm>
          <a:prstGeom prst="ellipse">
            <a:avLst/>
          </a:prstGeom>
          <a:noFill/>
          <a:ln w="9525">
            <a:noFill/>
          </a:ln>
        </p:spPr>
      </p:pic>
      <p:sp>
        <p:nvSpPr>
          <p:cNvPr id="20" name="TextBox 3"/>
          <p:cNvSpPr txBox="1">
            <a:spLocks noChangeArrowheads="1"/>
          </p:cNvSpPr>
          <p:nvPr/>
        </p:nvSpPr>
        <p:spPr bwMode="auto">
          <a:xfrm>
            <a:off x="107504" y="2005241"/>
            <a:ext cx="4536504" cy="3223959"/>
          </a:xfrm>
          <a:prstGeom prst="rect">
            <a:avLst/>
          </a:prstGeom>
          <a:noFill/>
          <a:ln w="9525">
            <a:solidFill>
              <a:schemeClr val="tx1"/>
            </a:solidFill>
            <a:prstDash val="lgDash"/>
            <a:miter lim="800000"/>
          </a:ln>
        </p:spPr>
        <p:txBody>
          <a:bodyPr wrap="square">
            <a:spAutoFit/>
          </a:bodyPr>
          <a:lstStyle/>
          <a:p>
            <a:pPr lvl="0">
              <a:spcBef>
                <a:spcPct val="25000"/>
              </a:spcBef>
              <a:defRPr/>
            </a:pPr>
            <a:r>
              <a:rPr lang="zh-CN" altLang="en-US" sz="2200" dirty="0" smtClean="0">
                <a:solidFill>
                  <a:srgbClr val="C00000"/>
                </a:solidFill>
                <a:effectLst>
                  <a:outerShdw blurRad="38100" dist="38100" dir="2700000" algn="tl">
                    <a:srgbClr val="000000">
                      <a:alpha val="43137"/>
                    </a:srgbClr>
                  </a:outerShdw>
                </a:effectLst>
                <a:ea typeface="黑体" panose="02010600030101010101" pitchFamily="49" charset="-122"/>
                <a:sym typeface="Calibri" panose="020F0502020204030204" pitchFamily="34" charset="0"/>
              </a:rPr>
              <a:t>学校围绕一带一路和高铁走出去战略，加强与俄罗斯高校的合作交流。</a:t>
            </a:r>
            <a:endParaRPr lang="en-US" altLang="zh-CN" sz="2200" dirty="0" smtClean="0">
              <a:solidFill>
                <a:srgbClr val="C00000"/>
              </a:solidFill>
              <a:effectLst>
                <a:outerShdw blurRad="38100" dist="38100" dir="2700000" algn="tl">
                  <a:srgbClr val="000000">
                    <a:alpha val="43137"/>
                  </a:srgbClr>
                </a:outerShdw>
              </a:effectLst>
              <a:ea typeface="黑体" panose="02010600030101010101" pitchFamily="49" charset="-122"/>
              <a:sym typeface="Calibri" panose="020F0502020204030204" pitchFamily="34" charset="0"/>
            </a:endParaRPr>
          </a:p>
          <a:p>
            <a:pPr lvl="0">
              <a:spcBef>
                <a:spcPct val="25000"/>
              </a:spcBef>
              <a:defRPr/>
            </a:pPr>
            <a:endParaRPr lang="zh-CN" altLang="en-US" sz="2200" dirty="0" smtClean="0">
              <a:solidFill>
                <a:srgbClr val="C00000"/>
              </a:solidFill>
              <a:effectLst>
                <a:outerShdw blurRad="38100" dist="38100" dir="2700000" algn="tl">
                  <a:srgbClr val="000000">
                    <a:alpha val="43137"/>
                  </a:srgbClr>
                </a:outerShdw>
              </a:effectLst>
              <a:ea typeface="黑体" panose="02010600030101010101" pitchFamily="49" charset="-122"/>
              <a:sym typeface="Calibri" panose="020F0502020204030204" pitchFamily="34" charset="0"/>
            </a:endParaRPr>
          </a:p>
          <a:p>
            <a:pPr lvl="0" algn="l" fontAlgn="base">
              <a:spcBef>
                <a:spcPct val="0"/>
              </a:spcBef>
              <a:spcAft>
                <a:spcPct val="0"/>
              </a:spcAft>
              <a:defRPr/>
            </a:pPr>
            <a:r>
              <a:rPr lang="en-US" altLang="zh-CN" sz="2200" b="1" dirty="0" smtClean="0">
                <a:solidFill>
                  <a:srgbClr val="1D0290"/>
                </a:solidFill>
                <a:latin typeface="华文楷体" panose="02010600040101010101" pitchFamily="2" charset="-122"/>
                <a:ea typeface="华文楷体" panose="02010600040101010101" pitchFamily="2" charset="-122"/>
                <a:sym typeface="Calibri" panose="020F0502020204030204" pitchFamily="34" charset="0"/>
              </a:rPr>
              <a:t>Based on “One Belt and One Road” and “High-speed Rail Going Out” strategies, STDU will strengthen exchange and cooperation with Russian. </a:t>
            </a:r>
            <a:endParaRPr lang="zh-CN" altLang="en-US" sz="2200" dirty="0">
              <a:solidFill>
                <a:srgbClr val="1D0290"/>
              </a:solidFill>
              <a:ea typeface="黑体" panose="02010600030101010101" pitchFamily="49" charset="-122"/>
            </a:endParaRPr>
          </a:p>
        </p:txBody>
      </p:sp>
      <p:pic>
        <p:nvPicPr>
          <p:cNvPr id="23" name="图片 22" descr="W020150806591856536898.jpg"/>
          <p:cNvPicPr preferRelativeResize="0">
            <a:picLocks noChangeAspect="1"/>
          </p:cNvPicPr>
          <p:nvPr/>
        </p:nvPicPr>
        <p:blipFill>
          <a:blip r:embed="rId5" cstate="print"/>
          <a:stretch>
            <a:fillRect/>
          </a:stretch>
        </p:blipFill>
        <p:spPr>
          <a:xfrm>
            <a:off x="4644008" y="1988840"/>
            <a:ext cx="4498421" cy="3240360"/>
          </a:xfrm>
          <a:prstGeom prst="rect">
            <a:avLst/>
          </a:prstGeom>
          <a:ln>
            <a:noFill/>
          </a:ln>
          <a:effectLst>
            <a:softEdge rad="112500"/>
          </a:effectLst>
        </p:spPr>
      </p:pic>
      <p:grpSp>
        <p:nvGrpSpPr>
          <p:cNvPr id="8" name="组合 7"/>
          <p:cNvGrpSpPr/>
          <p:nvPr/>
        </p:nvGrpSpPr>
        <p:grpSpPr>
          <a:xfrm>
            <a:off x="0" y="857568"/>
            <a:ext cx="575945" cy="574675"/>
            <a:chOff x="510" y="278"/>
            <a:chExt cx="907" cy="905"/>
          </a:xfrm>
        </p:grpSpPr>
        <p:sp>
          <p:nvSpPr>
            <p:cNvPr id="6" name="矩形 5"/>
            <p:cNvSpPr/>
            <p:nvPr/>
          </p:nvSpPr>
          <p:spPr>
            <a:xfrm>
              <a:off x="907" y="673"/>
              <a:ext cx="510" cy="5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矩形 6"/>
            <p:cNvSpPr/>
            <p:nvPr/>
          </p:nvSpPr>
          <p:spPr>
            <a:xfrm>
              <a:off x="510" y="278"/>
              <a:ext cx="398" cy="3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内容占位符 22"/>
          <p:cNvSpPr>
            <a:spLocks noGrp="1" noChangeArrowheads="1"/>
          </p:cNvSpPr>
          <p:nvPr>
            <p:ph idx="1"/>
          </p:nvPr>
        </p:nvSpPr>
        <p:spPr/>
        <p:txBody>
          <a:bodyPr/>
          <a:lstStyle/>
          <a:p>
            <a:pPr eaLnBrk="1" hangingPunct="1"/>
            <a:endParaRPr lang="zh-CN" altLang="en-US" smtClean="0"/>
          </a:p>
        </p:txBody>
      </p:sp>
      <p:sp>
        <p:nvSpPr>
          <p:cNvPr id="21" name="矩形 20"/>
          <p:cNvSpPr/>
          <p:nvPr/>
        </p:nvSpPr>
        <p:spPr>
          <a:xfrm>
            <a:off x="2" y="1554297"/>
            <a:ext cx="9205913" cy="4446587"/>
          </a:xfrm>
          <a:prstGeom prst="rect">
            <a:avLst/>
          </a:prstGeom>
          <a:gradFill>
            <a:gsLst>
              <a:gs pos="0">
                <a:schemeClr val="bg1">
                  <a:lumMod val="9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None/>
              <a:defRPr/>
            </a:pPr>
            <a:endParaRPr lang="zh-CN" altLang="en-US" dirty="0"/>
          </a:p>
        </p:txBody>
      </p:sp>
      <p:sp>
        <p:nvSpPr>
          <p:cNvPr id="11" name="Freeform 6"/>
          <p:cNvSpPr/>
          <p:nvPr/>
        </p:nvSpPr>
        <p:spPr bwMode="auto">
          <a:xfrm>
            <a:off x="2411759" y="1844824"/>
            <a:ext cx="6336705" cy="1800200"/>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484849">
              <a:lumMod val="20000"/>
              <a:lumOff val="80000"/>
            </a:srgbClr>
          </a:solidFill>
          <a:ln w="10" cap="flat">
            <a:solidFill>
              <a:srgbClr val="484849">
                <a:lumMod val="40000"/>
                <a:lumOff val="60000"/>
              </a:srgbClr>
            </a:solidFill>
            <a:prstDash val="lgDash"/>
            <a:miter lim="800000"/>
          </a:ln>
        </p:spPr>
        <p:txBody>
          <a:bodyPr lIns="68571" tIns="34285" rIns="68571" bIns="34285"/>
          <a:lstStyle/>
          <a:p>
            <a:pPr fontAlgn="auto">
              <a:spcBef>
                <a:spcPts val="0"/>
              </a:spcBef>
              <a:spcAft>
                <a:spcPts val="0"/>
              </a:spcAft>
              <a:buFontTx/>
              <a:buNone/>
              <a:defRPr/>
            </a:pPr>
            <a:endParaRPr lang="zh-CN" altLang="en-US" kern="0">
              <a:solidFill>
                <a:sysClr val="windowText" lastClr="000000"/>
              </a:solidFill>
              <a:latin typeface="+mn-lt"/>
              <a:ea typeface="+mn-ea"/>
            </a:endParaRPr>
          </a:p>
        </p:txBody>
      </p:sp>
      <p:sp>
        <p:nvSpPr>
          <p:cNvPr id="15" name="Freeform 10"/>
          <p:cNvSpPr>
            <a:spLocks noEditPoints="1"/>
          </p:cNvSpPr>
          <p:nvPr/>
        </p:nvSpPr>
        <p:spPr bwMode="auto">
          <a:xfrm>
            <a:off x="285720" y="1844824"/>
            <a:ext cx="1936750" cy="1626539"/>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00B0F0"/>
          </a:solidFill>
          <a:ln>
            <a:noFill/>
          </a:ln>
        </p:spPr>
        <p:txBody>
          <a:bodyPr lIns="68571" tIns="34285" rIns="68571" bIns="34285"/>
          <a:lstStyle/>
          <a:p>
            <a:pPr fontAlgn="auto">
              <a:spcBef>
                <a:spcPts val="0"/>
              </a:spcBef>
              <a:spcAft>
                <a:spcPts val="0"/>
              </a:spcAft>
              <a:buFontTx/>
              <a:buNone/>
              <a:defRPr/>
            </a:pPr>
            <a:endParaRPr lang="zh-CN" altLang="en-US" kern="0">
              <a:solidFill>
                <a:sysClr val="windowText" lastClr="000000"/>
              </a:solidFill>
              <a:latin typeface="+mn-lt"/>
              <a:ea typeface="+mn-ea"/>
            </a:endParaRPr>
          </a:p>
        </p:txBody>
      </p:sp>
      <p:sp>
        <p:nvSpPr>
          <p:cNvPr id="19" name="TextBox 18"/>
          <p:cNvSpPr txBox="1"/>
          <p:nvPr/>
        </p:nvSpPr>
        <p:spPr>
          <a:xfrm>
            <a:off x="2427590" y="1916831"/>
            <a:ext cx="6259512" cy="1584176"/>
          </a:xfrm>
          <a:prstGeom prst="rect">
            <a:avLst/>
          </a:prstGeom>
          <a:noFill/>
        </p:spPr>
        <p:txBody>
          <a:bodyPr lIns="68571" tIns="34285" rIns="68571" bIns="34285">
            <a:noAutofit/>
          </a:bodyPr>
          <a:lstStyle/>
          <a:p>
            <a:pPr lvl="0"/>
            <a:r>
              <a:rPr lang="zh-CN" altLang="en-US" b="1" dirty="0" smtClean="0">
                <a:solidFill>
                  <a:srgbClr val="203864"/>
                </a:solidFill>
                <a:ea typeface="微软雅黑" panose="020B0503020204020204" pitchFamily="34" charset="-122"/>
              </a:rPr>
              <a:t>共同培养既精通专业又掌握俄语的工程技术人才，为两国在铁路交通领域合作提供人才和技术支持。</a:t>
            </a:r>
          </a:p>
          <a:p>
            <a:pPr lvl="0"/>
            <a:r>
              <a:rPr lang="zh-CN" altLang="en-US" b="1" dirty="0" smtClean="0">
                <a:solidFill>
                  <a:srgbClr val="203864"/>
                </a:solidFill>
                <a:latin typeface="Times New Roman" panose="02020603050405020304" pitchFamily="18" charset="0"/>
                <a:ea typeface="微软雅黑" panose="020B0503020204020204" pitchFamily="34" charset="-122"/>
              </a:rPr>
              <a:t>Cultivate the engineering and technical talents who are not only proficient in their major but master Russian and provide professional talents and technical support for bilateral cooperation in the field of railway transportation</a:t>
            </a:r>
            <a:r>
              <a:rPr lang="en-US" altLang="zh-CN" b="1" dirty="0" smtClean="0">
                <a:solidFill>
                  <a:srgbClr val="203864"/>
                </a:solidFill>
                <a:latin typeface="Times New Roman" panose="02020603050405020304" pitchFamily="18" charset="0"/>
                <a:ea typeface="微软雅黑" panose="020B0503020204020204" pitchFamily="34" charset="-122"/>
              </a:rPr>
              <a:t>.</a:t>
            </a:r>
            <a:endParaRPr lang="en-US" altLang="zh-CN" b="1" dirty="0">
              <a:solidFill>
                <a:srgbClr val="203864"/>
              </a:solidFill>
              <a:latin typeface="Times New Roman" panose="02020603050405020304" pitchFamily="18" charset="0"/>
              <a:ea typeface="微软雅黑" panose="020B0503020204020204" pitchFamily="34" charset="-122"/>
            </a:endParaRPr>
          </a:p>
          <a:p>
            <a:pPr algn="just">
              <a:lnSpc>
                <a:spcPct val="130000"/>
              </a:lnSpc>
              <a:defRPr/>
            </a:pPr>
            <a:endParaRPr lang="zh-CN" altLang="en-US" dirty="0">
              <a:solidFill>
                <a:srgbClr val="203864"/>
              </a:solidFill>
              <a:latin typeface="Times New Roman" panose="02020603050405020304" pitchFamily="18" charset="0"/>
              <a:ea typeface="微软雅黑" panose="020B0503020204020204" pitchFamily="34" charset="-122"/>
            </a:endParaRPr>
          </a:p>
          <a:p>
            <a:pPr algn="just">
              <a:lnSpc>
                <a:spcPct val="60000"/>
              </a:lnSpc>
              <a:buFontTx/>
              <a:buNone/>
              <a:defRPr/>
            </a:pPr>
            <a:endParaRPr lang="en-US" altLang="zh-CN" b="1" dirty="0">
              <a:solidFill>
                <a:srgbClr val="203864"/>
              </a:solidFill>
              <a:ea typeface="微软雅黑" panose="020B0503020204020204" pitchFamily="34" charset="-122"/>
            </a:endParaRPr>
          </a:p>
        </p:txBody>
      </p:sp>
      <p:sp>
        <p:nvSpPr>
          <p:cNvPr id="27662" name="TextBox 19"/>
          <p:cNvSpPr txBox="1">
            <a:spLocks noChangeArrowheads="1"/>
          </p:cNvSpPr>
          <p:nvPr/>
        </p:nvSpPr>
        <p:spPr bwMode="auto">
          <a:xfrm>
            <a:off x="476222" y="2069285"/>
            <a:ext cx="1555750" cy="992569"/>
          </a:xfrm>
          <a:prstGeom prst="rect">
            <a:avLst/>
          </a:prstGeom>
          <a:noFill/>
          <a:ln w="9525">
            <a:noFill/>
            <a:miter lim="800000"/>
          </a:ln>
        </p:spPr>
        <p:txBody>
          <a:bodyPr lIns="68571" tIns="34285" rIns="68571" bIns="34285">
            <a:spAutoFit/>
          </a:bodyPr>
          <a:lstStyle/>
          <a:p>
            <a:pPr lvl="0" algn="ctr"/>
            <a:r>
              <a:rPr lang="zh-CN" altLang="en-US" sz="2000" b="1" dirty="0" smtClean="0">
                <a:solidFill>
                  <a:srgbClr val="FFFFFF"/>
                </a:solidFill>
                <a:ea typeface="隶书" panose="02010509060101010101" pitchFamily="49" charset="-122"/>
              </a:rPr>
              <a:t>合作办学</a:t>
            </a:r>
          </a:p>
          <a:p>
            <a:pPr lvl="0" algn="ctr"/>
            <a:r>
              <a:rPr lang="zh-CN" altLang="en-US" sz="2000" b="1" dirty="0" smtClean="0">
                <a:solidFill>
                  <a:srgbClr val="FFFFFF"/>
                </a:solidFill>
                <a:ea typeface="隶书" panose="02010509060101010101" pitchFamily="49" charset="-122"/>
              </a:rPr>
              <a:t>Joint school-running</a:t>
            </a:r>
          </a:p>
        </p:txBody>
      </p:sp>
      <p:sp>
        <p:nvSpPr>
          <p:cNvPr id="30" name="Freeform 7"/>
          <p:cNvSpPr>
            <a:spLocks noChangeArrowheads="1"/>
          </p:cNvSpPr>
          <p:nvPr/>
        </p:nvSpPr>
        <p:spPr bwMode="auto">
          <a:xfrm>
            <a:off x="2411760" y="3789039"/>
            <a:ext cx="6323013" cy="1800200"/>
          </a:xfrm>
          <a:custGeom>
            <a:avLst/>
            <a:gdLst>
              <a:gd name="T0" fmla="*/ 2147483647 w 12630"/>
              <a:gd name="T1" fmla="*/ 0 h 856"/>
              <a:gd name="T2" fmla="*/ 2147483647 w 12630"/>
              <a:gd name="T3" fmla="*/ 0 h 856"/>
              <a:gd name="T4" fmla="*/ 2147483647 w 12630"/>
              <a:gd name="T5" fmla="*/ 2147483647 h 856"/>
              <a:gd name="T6" fmla="*/ 2147483647 w 12630"/>
              <a:gd name="T7" fmla="*/ 2147483647 h 856"/>
              <a:gd name="T8" fmla="*/ 2147483647 w 12630"/>
              <a:gd name="T9" fmla="*/ 2147483647 h 856"/>
              <a:gd name="T10" fmla="*/ 2147483647 w 12630"/>
              <a:gd name="T11" fmla="*/ 2147483647 h 856"/>
              <a:gd name="T12" fmla="*/ 0 w 12630"/>
              <a:gd name="T13" fmla="*/ 2147483647 h 856"/>
              <a:gd name="T14" fmla="*/ 0 w 12630"/>
              <a:gd name="T15" fmla="*/ 2147483647 h 856"/>
              <a:gd name="T16" fmla="*/ 2147483647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30"/>
              <a:gd name="T28" fmla="*/ 0 h 856"/>
              <a:gd name="T29" fmla="*/ 12630 w 12630"/>
              <a:gd name="T30" fmla="*/ 856 h 8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DADADB"/>
          </a:solidFill>
          <a:ln w="9525">
            <a:solidFill>
              <a:srgbClr val="B5B5B7"/>
            </a:solidFill>
            <a:prstDash val="lgDash"/>
            <a:miter lim="800000"/>
          </a:ln>
        </p:spPr>
        <p:txBody>
          <a:bodyPr lIns="68571" tIns="34285" rIns="68571" bIns="34285" anchor="ctr"/>
          <a:lstStyle/>
          <a:p>
            <a:pPr algn="just">
              <a:lnSpc>
                <a:spcPct val="150000"/>
              </a:lnSpc>
            </a:pPr>
            <a:endParaRPr lang="en-US" altLang="zh-CN" sz="1400" dirty="0">
              <a:solidFill>
                <a:srgbClr val="203864"/>
              </a:solidFill>
              <a:ea typeface="微软雅黑" panose="020B0503020204020204" pitchFamily="34" charset="-122"/>
            </a:endParaRPr>
          </a:p>
          <a:p>
            <a:pPr algn="just"/>
            <a:endParaRPr lang="en-US" altLang="zh-CN" dirty="0">
              <a:solidFill>
                <a:srgbClr val="203864"/>
              </a:solidFill>
              <a:ea typeface="微软雅黑" panose="020B0503020204020204" pitchFamily="34" charset="-122"/>
            </a:endParaRPr>
          </a:p>
          <a:p>
            <a:pPr lvl="0"/>
            <a:r>
              <a:rPr lang="en-US" altLang="zh-CN" b="1" dirty="0" smtClean="0">
                <a:solidFill>
                  <a:srgbClr val="203864"/>
                </a:solidFill>
                <a:ea typeface="微软雅黑" panose="020B0503020204020204" pitchFamily="34" charset="-122"/>
              </a:rPr>
              <a:t> </a:t>
            </a:r>
            <a:r>
              <a:rPr lang="zh-CN" altLang="en-US" b="1" dirty="0" smtClean="0">
                <a:solidFill>
                  <a:srgbClr val="203864"/>
                </a:solidFill>
                <a:ea typeface="微软雅黑" panose="020B0503020204020204" pitchFamily="34" charset="-122"/>
              </a:rPr>
              <a:t>重点为中俄合作办学机构开展俄语教学，培养精通俄语的铁路专业技术人才。</a:t>
            </a:r>
          </a:p>
          <a:p>
            <a:pPr lvl="0" algn="l"/>
            <a:r>
              <a:rPr lang="zh-CN" altLang="en-US" b="1" dirty="0" smtClean="0">
                <a:solidFill>
                  <a:srgbClr val="203864"/>
                </a:solidFill>
                <a:ea typeface="微软雅黑" panose="020B0503020204020204" pitchFamily="34" charset="-122"/>
              </a:rPr>
              <a:t> </a:t>
            </a:r>
            <a:r>
              <a:rPr lang="zh-CN" altLang="en-US" b="1" dirty="0" smtClean="0">
                <a:solidFill>
                  <a:srgbClr val="203864"/>
                </a:solidFill>
                <a:latin typeface="Times New Roman" panose="02020603050405020304" pitchFamily="18" charset="0"/>
                <a:ea typeface="微软雅黑" panose="020B0503020204020204" pitchFamily="34" charset="-122"/>
              </a:rPr>
              <a:t>The center will focus on carrying out Russian teaching for the institution of Sino-Russian joint school-running and training technical personnel of railway specialty who are proficient in Russian. </a:t>
            </a:r>
          </a:p>
          <a:p>
            <a:pPr algn="just">
              <a:lnSpc>
                <a:spcPct val="150000"/>
              </a:lnSpc>
            </a:pPr>
            <a:endParaRPr lang="zh-CN" altLang="en-US" sz="1400" dirty="0">
              <a:solidFill>
                <a:srgbClr val="203864"/>
              </a:solidFill>
              <a:latin typeface="Times New Roman" panose="02020603050405020304" pitchFamily="18" charset="0"/>
              <a:ea typeface="微软雅黑" panose="020B0503020204020204" pitchFamily="34" charset="-122"/>
            </a:endParaRPr>
          </a:p>
          <a:p>
            <a:pPr algn="just"/>
            <a:endParaRPr lang="zh-CN" altLang="en-US" sz="2300" b="1" dirty="0">
              <a:solidFill>
                <a:srgbClr val="203864"/>
              </a:solidFill>
              <a:ea typeface="微软雅黑" panose="020B0503020204020204" pitchFamily="34" charset="-122"/>
            </a:endParaRPr>
          </a:p>
        </p:txBody>
      </p:sp>
      <p:sp>
        <p:nvSpPr>
          <p:cNvPr id="31" name="Freeform 11"/>
          <p:cNvSpPr>
            <a:spLocks noEditPoints="1"/>
          </p:cNvSpPr>
          <p:nvPr/>
        </p:nvSpPr>
        <p:spPr bwMode="auto">
          <a:xfrm>
            <a:off x="233652" y="3717030"/>
            <a:ext cx="1960563" cy="2016226"/>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accent6">
              <a:lumMod val="75000"/>
            </a:schemeClr>
          </a:solidFill>
          <a:ln>
            <a:noFill/>
          </a:ln>
        </p:spPr>
        <p:txBody>
          <a:bodyPr lIns="68571" tIns="34285" rIns="68571" bIns="34285"/>
          <a:lstStyle/>
          <a:p>
            <a:pPr lvl="0" algn="ctr"/>
            <a:endParaRPr lang="zh-CN" altLang="en-US" sz="2000" dirty="0">
              <a:solidFill>
                <a:srgbClr val="FFFFFF"/>
              </a:solidFill>
              <a:ea typeface="隶书" panose="02010509060101010101" pitchFamily="49" charset="-122"/>
            </a:endParaRPr>
          </a:p>
        </p:txBody>
      </p:sp>
      <p:sp>
        <p:nvSpPr>
          <p:cNvPr id="32" name="TextBox 31"/>
          <p:cNvSpPr txBox="1"/>
          <p:nvPr/>
        </p:nvSpPr>
        <p:spPr>
          <a:xfrm>
            <a:off x="251520" y="4165063"/>
            <a:ext cx="1909698" cy="1600438"/>
          </a:xfrm>
          <a:prstGeom prst="rect">
            <a:avLst/>
          </a:prstGeom>
          <a:noFill/>
        </p:spPr>
        <p:txBody>
          <a:bodyPr wrap="square" rtlCol="0">
            <a:spAutoFit/>
          </a:bodyPr>
          <a:lstStyle/>
          <a:p>
            <a:pPr lvl="0" algn="ctr"/>
            <a:r>
              <a:rPr lang="zh-CN" altLang="en-US" sz="2000" b="1" dirty="0" smtClean="0">
                <a:solidFill>
                  <a:srgbClr val="FFFFFF"/>
                </a:solidFill>
                <a:ea typeface="隶书" panose="02010509060101010101" pitchFamily="49" charset="-122"/>
              </a:rPr>
              <a:t>人文交流项目</a:t>
            </a:r>
          </a:p>
          <a:p>
            <a:pPr lvl="0" algn="ctr"/>
            <a:r>
              <a:rPr lang="zh-CN" altLang="en-US" sz="2000" b="1" dirty="0" smtClean="0">
                <a:solidFill>
                  <a:srgbClr val="FFFFFF"/>
                </a:solidFill>
                <a:ea typeface="隶书" panose="02010509060101010101" pitchFamily="49" charset="-122"/>
              </a:rPr>
              <a:t>Humanities</a:t>
            </a:r>
            <a:endParaRPr lang="en-US" altLang="zh-CN" sz="2000" b="1" dirty="0" smtClean="0">
              <a:solidFill>
                <a:srgbClr val="FFFFFF"/>
              </a:solidFill>
              <a:ea typeface="隶书" panose="02010509060101010101" pitchFamily="49" charset="-122"/>
            </a:endParaRPr>
          </a:p>
          <a:p>
            <a:pPr lvl="0" algn="ctr"/>
            <a:r>
              <a:rPr lang="zh-CN" altLang="en-US" sz="2000" b="1" dirty="0" smtClean="0">
                <a:solidFill>
                  <a:srgbClr val="FFFFFF"/>
                </a:solidFill>
                <a:ea typeface="隶书" panose="02010509060101010101" pitchFamily="49" charset="-122"/>
              </a:rPr>
              <a:t> exchanges </a:t>
            </a:r>
            <a:endParaRPr lang="en-US" altLang="zh-CN" sz="2000" b="1" dirty="0" smtClean="0">
              <a:solidFill>
                <a:srgbClr val="FFFFFF"/>
              </a:solidFill>
              <a:ea typeface="隶书" panose="02010509060101010101" pitchFamily="49" charset="-122"/>
            </a:endParaRPr>
          </a:p>
          <a:p>
            <a:pPr lvl="0" algn="ctr"/>
            <a:r>
              <a:rPr lang="zh-CN" altLang="en-US" sz="2000" b="1" dirty="0" smtClean="0">
                <a:solidFill>
                  <a:srgbClr val="FFFFFF"/>
                </a:solidFill>
                <a:ea typeface="隶书" panose="02010509060101010101" pitchFamily="49" charset="-122"/>
              </a:rPr>
              <a:t>program</a:t>
            </a:r>
          </a:p>
          <a:p>
            <a:endParaRPr lang="zh-CN" altLang="en-US" b="1" dirty="0"/>
          </a:p>
        </p:txBody>
      </p:sp>
      <p:pic>
        <p:nvPicPr>
          <p:cNvPr id="33" name="图片 32" descr="图片3.jpg"/>
          <p:cNvPicPr>
            <a:picLocks noChangeAspect="1"/>
          </p:cNvPicPr>
          <p:nvPr/>
        </p:nvPicPr>
        <p:blipFill>
          <a:blip r:embed="rId3" cstate="print"/>
          <a:stretch>
            <a:fillRect/>
          </a:stretch>
        </p:blipFill>
        <p:spPr>
          <a:xfrm>
            <a:off x="5500800" y="857384"/>
            <a:ext cx="2339725" cy="648000"/>
          </a:xfrm>
          <a:prstGeom prst="rect">
            <a:avLst/>
          </a:prstGeom>
        </p:spPr>
      </p:pic>
      <p:pic>
        <p:nvPicPr>
          <p:cNvPr id="34" name="图片 14" descr="校标-杨志钦"/>
          <p:cNvPicPr>
            <a:picLocks noChangeAspect="1"/>
          </p:cNvPicPr>
          <p:nvPr/>
        </p:nvPicPr>
        <p:blipFill>
          <a:blip r:embed="rId4" cstate="print"/>
          <a:srcRect l="21240" t="17514" r="15916" b="16183"/>
          <a:stretch>
            <a:fillRect/>
          </a:stretch>
        </p:blipFill>
        <p:spPr>
          <a:xfrm>
            <a:off x="8286776" y="857383"/>
            <a:ext cx="627034" cy="636282"/>
          </a:xfrm>
          <a:prstGeom prst="ellipse">
            <a:avLst/>
          </a:prstGeom>
          <a:noFill/>
          <a:ln w="9525">
            <a:noFill/>
          </a:ln>
        </p:spPr>
      </p:pic>
      <p:grpSp>
        <p:nvGrpSpPr>
          <p:cNvPr id="8" name="组合 7"/>
          <p:cNvGrpSpPr/>
          <p:nvPr/>
        </p:nvGrpSpPr>
        <p:grpSpPr>
          <a:xfrm>
            <a:off x="0" y="857568"/>
            <a:ext cx="575945" cy="574675"/>
            <a:chOff x="510" y="278"/>
            <a:chExt cx="907" cy="905"/>
          </a:xfrm>
        </p:grpSpPr>
        <p:sp>
          <p:nvSpPr>
            <p:cNvPr id="7" name="矩形 6"/>
            <p:cNvSpPr/>
            <p:nvPr/>
          </p:nvSpPr>
          <p:spPr>
            <a:xfrm>
              <a:off x="907" y="673"/>
              <a:ext cx="510" cy="5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矩形 11"/>
            <p:cNvSpPr/>
            <p:nvPr/>
          </p:nvSpPr>
          <p:spPr>
            <a:xfrm>
              <a:off x="510" y="278"/>
              <a:ext cx="398" cy="3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内容占位符 22"/>
          <p:cNvSpPr>
            <a:spLocks noGrp="1" noChangeArrowheads="1"/>
          </p:cNvSpPr>
          <p:nvPr>
            <p:ph idx="1"/>
          </p:nvPr>
        </p:nvSpPr>
        <p:spPr/>
        <p:txBody>
          <a:bodyPr/>
          <a:lstStyle/>
          <a:p>
            <a:pPr eaLnBrk="1" hangingPunct="1"/>
            <a:endParaRPr lang="zh-CN" altLang="en-US" smtClean="0"/>
          </a:p>
        </p:txBody>
      </p:sp>
      <p:sp>
        <p:nvSpPr>
          <p:cNvPr id="21" name="矩形 20"/>
          <p:cNvSpPr/>
          <p:nvPr/>
        </p:nvSpPr>
        <p:spPr>
          <a:xfrm>
            <a:off x="2" y="1554297"/>
            <a:ext cx="9205913" cy="4446587"/>
          </a:xfrm>
          <a:prstGeom prst="rect">
            <a:avLst/>
          </a:prstGeom>
          <a:gradFill>
            <a:gsLst>
              <a:gs pos="0">
                <a:schemeClr val="bg1">
                  <a:lumMod val="9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None/>
              <a:defRPr/>
            </a:pPr>
            <a:endParaRPr lang="zh-CN" altLang="en-US" dirty="0"/>
          </a:p>
        </p:txBody>
      </p:sp>
      <p:sp>
        <p:nvSpPr>
          <p:cNvPr id="11" name="Freeform 6"/>
          <p:cNvSpPr/>
          <p:nvPr/>
        </p:nvSpPr>
        <p:spPr bwMode="auto">
          <a:xfrm>
            <a:off x="2425450" y="1772817"/>
            <a:ext cx="6309807" cy="2088231"/>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484849">
              <a:lumMod val="20000"/>
              <a:lumOff val="80000"/>
            </a:srgbClr>
          </a:solidFill>
          <a:ln w="10" cap="flat">
            <a:solidFill>
              <a:srgbClr val="484849">
                <a:lumMod val="40000"/>
                <a:lumOff val="60000"/>
              </a:srgbClr>
            </a:solidFill>
            <a:prstDash val="lgDash"/>
            <a:miter lim="800000"/>
          </a:ln>
        </p:spPr>
        <p:txBody>
          <a:bodyPr lIns="68571" tIns="34285" rIns="68571" bIns="34285"/>
          <a:lstStyle/>
          <a:p>
            <a:pPr fontAlgn="auto">
              <a:spcBef>
                <a:spcPts val="0"/>
              </a:spcBef>
              <a:spcAft>
                <a:spcPts val="0"/>
              </a:spcAft>
              <a:buFontTx/>
              <a:buNone/>
              <a:defRPr/>
            </a:pPr>
            <a:endParaRPr lang="zh-CN" altLang="en-US" kern="0">
              <a:solidFill>
                <a:sysClr val="windowText" lastClr="000000"/>
              </a:solidFill>
              <a:latin typeface="+mn-lt"/>
              <a:ea typeface="+mn-ea"/>
            </a:endParaRPr>
          </a:p>
        </p:txBody>
      </p:sp>
      <p:sp>
        <p:nvSpPr>
          <p:cNvPr id="15" name="Freeform 10"/>
          <p:cNvSpPr>
            <a:spLocks noEditPoints="1"/>
          </p:cNvSpPr>
          <p:nvPr/>
        </p:nvSpPr>
        <p:spPr bwMode="auto">
          <a:xfrm>
            <a:off x="285720" y="1772816"/>
            <a:ext cx="1936750" cy="1931843"/>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00B0F0"/>
          </a:solidFill>
          <a:ln>
            <a:noFill/>
          </a:ln>
        </p:spPr>
        <p:txBody>
          <a:bodyPr lIns="68571" tIns="34285" rIns="68571" bIns="34285"/>
          <a:lstStyle/>
          <a:p>
            <a:pPr fontAlgn="auto">
              <a:spcBef>
                <a:spcPts val="0"/>
              </a:spcBef>
              <a:spcAft>
                <a:spcPts val="0"/>
              </a:spcAft>
              <a:buFontTx/>
              <a:buNone/>
              <a:defRPr/>
            </a:pPr>
            <a:endParaRPr lang="zh-CN" altLang="en-US" kern="0">
              <a:solidFill>
                <a:sysClr val="windowText" lastClr="000000"/>
              </a:solidFill>
              <a:latin typeface="+mn-lt"/>
              <a:ea typeface="+mn-ea"/>
            </a:endParaRPr>
          </a:p>
        </p:txBody>
      </p:sp>
      <p:sp>
        <p:nvSpPr>
          <p:cNvPr id="19" name="TextBox 18"/>
          <p:cNvSpPr txBox="1"/>
          <p:nvPr/>
        </p:nvSpPr>
        <p:spPr>
          <a:xfrm>
            <a:off x="2425451" y="1957784"/>
            <a:ext cx="6148705" cy="1687240"/>
          </a:xfrm>
          <a:prstGeom prst="rect">
            <a:avLst/>
          </a:prstGeom>
          <a:noFill/>
        </p:spPr>
        <p:txBody>
          <a:bodyPr lIns="68571" tIns="34285" rIns="68571" bIns="34285">
            <a:noAutofit/>
          </a:bodyPr>
          <a:lstStyle/>
          <a:p>
            <a:pPr algn="l">
              <a:lnSpc>
                <a:spcPct val="100000"/>
              </a:lnSpc>
            </a:pPr>
            <a:r>
              <a:rPr lang="zh-CN" altLang="en-US" b="1" dirty="0" smtClean="0">
                <a:solidFill>
                  <a:srgbClr val="203864"/>
                </a:solidFill>
                <a:ea typeface="微软雅黑" panose="020B0503020204020204" pitchFamily="34" charset="-122"/>
                <a:sym typeface="+mn-ea"/>
              </a:rPr>
              <a:t>进一步加强校际教师互访和教学、科研等方面的合作，为学生创造交流学习平台，促进学校教育的国际化。</a:t>
            </a:r>
            <a:endParaRPr lang="zh-CN" altLang="en-US" b="1" dirty="0" smtClean="0">
              <a:solidFill>
                <a:srgbClr val="203864"/>
              </a:solidFill>
              <a:ea typeface="微软雅黑" panose="020B0503020204020204" pitchFamily="34" charset="-122"/>
            </a:endParaRPr>
          </a:p>
          <a:p>
            <a:pPr algn="l">
              <a:lnSpc>
                <a:spcPct val="100000"/>
              </a:lnSpc>
            </a:pPr>
            <a:r>
              <a:rPr lang="zh-CN" altLang="en-US" b="1" dirty="0" smtClean="0">
                <a:solidFill>
                  <a:srgbClr val="203864"/>
                </a:solidFill>
                <a:ea typeface="微软雅黑" panose="020B0503020204020204" pitchFamily="34" charset="-122"/>
                <a:sym typeface="+mn-ea"/>
              </a:rPr>
              <a:t>Further strengthen intercollegiate mutual visits of teachers and teaching, scientific research and other aspects of cooperation in order to create a platform for students’ learning, so as to promote internationalization of school education.</a:t>
            </a:r>
            <a:endParaRPr lang="zh-CN" altLang="en-US" b="1" dirty="0" smtClean="0">
              <a:solidFill>
                <a:srgbClr val="203864"/>
              </a:solidFill>
              <a:latin typeface="微软雅黑" panose="020B0503020204020204" pitchFamily="34" charset="-122"/>
              <a:ea typeface="微软雅黑" panose="020B0503020204020204" pitchFamily="34" charset="-122"/>
              <a:sym typeface="+mn-ea"/>
            </a:endParaRPr>
          </a:p>
          <a:p>
            <a:pPr algn="just">
              <a:lnSpc>
                <a:spcPct val="130000"/>
              </a:lnSpc>
              <a:defRPr/>
            </a:pPr>
            <a:endParaRPr lang="zh-CN" altLang="en-US" b="1" dirty="0">
              <a:solidFill>
                <a:srgbClr val="203864"/>
              </a:solidFill>
              <a:ea typeface="微软雅黑" panose="020B0503020204020204" pitchFamily="34" charset="-122"/>
            </a:endParaRPr>
          </a:p>
          <a:p>
            <a:pPr algn="just">
              <a:lnSpc>
                <a:spcPct val="60000"/>
              </a:lnSpc>
              <a:buFontTx/>
              <a:buNone/>
              <a:defRPr/>
            </a:pPr>
            <a:endParaRPr lang="en-US" altLang="zh-CN" b="1" dirty="0">
              <a:solidFill>
                <a:srgbClr val="203864"/>
              </a:solidFill>
              <a:ea typeface="微软雅黑" panose="020B0503020204020204" pitchFamily="34" charset="-122"/>
            </a:endParaRPr>
          </a:p>
        </p:txBody>
      </p:sp>
      <p:sp>
        <p:nvSpPr>
          <p:cNvPr id="27662" name="TextBox 19"/>
          <p:cNvSpPr txBox="1">
            <a:spLocks noChangeArrowheads="1"/>
          </p:cNvSpPr>
          <p:nvPr/>
        </p:nvSpPr>
        <p:spPr bwMode="auto">
          <a:xfrm>
            <a:off x="467544" y="2060848"/>
            <a:ext cx="1555750" cy="1300346"/>
          </a:xfrm>
          <a:prstGeom prst="rect">
            <a:avLst/>
          </a:prstGeom>
          <a:noFill/>
          <a:ln w="9525">
            <a:noFill/>
            <a:miter lim="800000"/>
          </a:ln>
        </p:spPr>
        <p:txBody>
          <a:bodyPr lIns="68571" tIns="34285" rIns="68571" bIns="34285">
            <a:spAutoFit/>
          </a:bodyPr>
          <a:lstStyle/>
          <a:p>
            <a:pPr algn="ctr"/>
            <a:r>
              <a:rPr lang="zh-CN" altLang="en-US" sz="2000" b="1" dirty="0" smtClean="0">
                <a:solidFill>
                  <a:srgbClr val="FFFFFF"/>
                </a:solidFill>
                <a:ea typeface="隶书" panose="02010509060101010101" pitchFamily="49" charset="-122"/>
                <a:sym typeface="+mn-ea"/>
              </a:rPr>
              <a:t>科研合作</a:t>
            </a:r>
            <a:r>
              <a:rPr lang="en-US" altLang="zh-CN" sz="2000" b="1" dirty="0" smtClean="0">
                <a:solidFill>
                  <a:srgbClr val="FFFFFF"/>
                </a:solidFill>
                <a:ea typeface="隶书" panose="02010509060101010101" pitchFamily="49" charset="-122"/>
                <a:sym typeface="+mn-ea"/>
              </a:rPr>
              <a:t>Scientific research cooperation</a:t>
            </a:r>
            <a:endParaRPr lang="zh-CN" altLang="en-US" sz="2000" b="1" dirty="0" smtClean="0">
              <a:solidFill>
                <a:srgbClr val="FFFFFF"/>
              </a:solidFill>
              <a:ea typeface="隶书" panose="02010509060101010101" pitchFamily="49" charset="-122"/>
              <a:sym typeface="+mn-ea"/>
            </a:endParaRPr>
          </a:p>
        </p:txBody>
      </p:sp>
      <p:sp>
        <p:nvSpPr>
          <p:cNvPr id="30" name="Freeform 7"/>
          <p:cNvSpPr>
            <a:spLocks noChangeArrowheads="1"/>
          </p:cNvSpPr>
          <p:nvPr/>
        </p:nvSpPr>
        <p:spPr bwMode="auto">
          <a:xfrm>
            <a:off x="2425451" y="4077072"/>
            <a:ext cx="6323013" cy="1440160"/>
          </a:xfrm>
          <a:custGeom>
            <a:avLst/>
            <a:gdLst>
              <a:gd name="T0" fmla="*/ 2147483647 w 12630"/>
              <a:gd name="T1" fmla="*/ 0 h 856"/>
              <a:gd name="T2" fmla="*/ 2147483647 w 12630"/>
              <a:gd name="T3" fmla="*/ 0 h 856"/>
              <a:gd name="T4" fmla="*/ 2147483647 w 12630"/>
              <a:gd name="T5" fmla="*/ 2147483647 h 856"/>
              <a:gd name="T6" fmla="*/ 2147483647 w 12630"/>
              <a:gd name="T7" fmla="*/ 2147483647 h 856"/>
              <a:gd name="T8" fmla="*/ 2147483647 w 12630"/>
              <a:gd name="T9" fmla="*/ 2147483647 h 856"/>
              <a:gd name="T10" fmla="*/ 2147483647 w 12630"/>
              <a:gd name="T11" fmla="*/ 2147483647 h 856"/>
              <a:gd name="T12" fmla="*/ 0 w 12630"/>
              <a:gd name="T13" fmla="*/ 2147483647 h 856"/>
              <a:gd name="T14" fmla="*/ 0 w 12630"/>
              <a:gd name="T15" fmla="*/ 2147483647 h 856"/>
              <a:gd name="T16" fmla="*/ 2147483647 w 12630"/>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30"/>
              <a:gd name="T28" fmla="*/ 0 h 856"/>
              <a:gd name="T29" fmla="*/ 12630 w 12630"/>
              <a:gd name="T30" fmla="*/ 856 h 8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DADADB"/>
          </a:solidFill>
          <a:ln w="9525">
            <a:solidFill>
              <a:srgbClr val="B5B5B7"/>
            </a:solidFill>
            <a:prstDash val="lgDash"/>
            <a:miter lim="800000"/>
          </a:ln>
        </p:spPr>
        <p:txBody>
          <a:bodyPr lIns="68571" tIns="34285" rIns="68571" bIns="34285" anchor="ctr"/>
          <a:lstStyle/>
          <a:p>
            <a:pPr algn="just">
              <a:lnSpc>
                <a:spcPct val="150000"/>
              </a:lnSpc>
            </a:pPr>
            <a:endParaRPr lang="en-US" altLang="zh-CN" b="1" dirty="0">
              <a:solidFill>
                <a:srgbClr val="203864"/>
              </a:solidFill>
              <a:ea typeface="微软雅黑" panose="020B0503020204020204" pitchFamily="34" charset="-122"/>
            </a:endParaRPr>
          </a:p>
          <a:p>
            <a:pPr algn="l"/>
            <a:r>
              <a:rPr lang="zh-CN" altLang="en-US" b="1" dirty="0" smtClean="0">
                <a:solidFill>
                  <a:srgbClr val="203864"/>
                </a:solidFill>
                <a:ea typeface="微软雅黑" panose="020B0503020204020204" pitchFamily="34" charset="-122"/>
                <a:sym typeface="+mn-ea"/>
              </a:rPr>
              <a:t>积极参与国家铁路局、商务部双边、多边合作项目的实施。</a:t>
            </a:r>
            <a:endParaRPr lang="zh-CN" altLang="en-US" b="1" dirty="0" smtClean="0">
              <a:solidFill>
                <a:srgbClr val="203864"/>
              </a:solidFill>
              <a:ea typeface="微软雅黑" panose="020B0503020204020204" pitchFamily="34" charset="-122"/>
            </a:endParaRPr>
          </a:p>
          <a:p>
            <a:pPr algn="l">
              <a:lnSpc>
                <a:spcPct val="100000"/>
              </a:lnSpc>
            </a:pPr>
            <a:r>
              <a:rPr lang="zh-CN" altLang="en-US" b="1" dirty="0" smtClean="0">
                <a:solidFill>
                  <a:srgbClr val="203864"/>
                </a:solidFill>
                <a:ea typeface="微软雅黑" panose="020B0503020204020204" pitchFamily="34" charset="-122"/>
                <a:sym typeface="+mn-ea"/>
              </a:rPr>
              <a:t>Actively carry out these projects of National Railway Administration, and bilateral     and  multilateral cooperation of the Ministry of Commerce.</a:t>
            </a:r>
            <a:endParaRPr lang="zh-CN" altLang="en-US" b="1" dirty="0" smtClean="0">
              <a:solidFill>
                <a:srgbClr val="203864"/>
              </a:solidFill>
              <a:latin typeface="微软雅黑" panose="020B0503020204020204" pitchFamily="34" charset="-122"/>
              <a:ea typeface="微软雅黑" panose="020B0503020204020204" pitchFamily="34" charset="-122"/>
            </a:endParaRPr>
          </a:p>
          <a:p>
            <a:pPr lvl="0"/>
            <a:endParaRPr lang="zh-CN" altLang="en-US" b="1" dirty="0">
              <a:solidFill>
                <a:srgbClr val="203864"/>
              </a:solidFill>
              <a:ea typeface="微软雅黑" panose="020B0503020204020204" pitchFamily="34" charset="-122"/>
            </a:endParaRPr>
          </a:p>
        </p:txBody>
      </p:sp>
      <p:sp>
        <p:nvSpPr>
          <p:cNvPr id="31" name="Freeform 11"/>
          <p:cNvSpPr>
            <a:spLocks noEditPoints="1"/>
          </p:cNvSpPr>
          <p:nvPr/>
        </p:nvSpPr>
        <p:spPr bwMode="auto">
          <a:xfrm>
            <a:off x="233652" y="3576340"/>
            <a:ext cx="1960563" cy="2160240"/>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accent6">
              <a:lumMod val="75000"/>
            </a:schemeClr>
          </a:solidFill>
          <a:ln>
            <a:noFill/>
          </a:ln>
        </p:spPr>
        <p:txBody>
          <a:bodyPr lIns="68571" tIns="34285" rIns="68571" bIns="34285"/>
          <a:lstStyle/>
          <a:p>
            <a:pPr lvl="0" algn="ctr"/>
            <a:endParaRPr lang="zh-CN" altLang="en-US" sz="2000" dirty="0">
              <a:solidFill>
                <a:srgbClr val="FFFFFF"/>
              </a:solidFill>
              <a:ea typeface="隶书" panose="02010509060101010101" pitchFamily="49" charset="-122"/>
            </a:endParaRPr>
          </a:p>
        </p:txBody>
      </p:sp>
      <p:sp>
        <p:nvSpPr>
          <p:cNvPr id="32" name="TextBox 31"/>
          <p:cNvSpPr txBox="1"/>
          <p:nvPr/>
        </p:nvSpPr>
        <p:spPr>
          <a:xfrm>
            <a:off x="251520" y="4149080"/>
            <a:ext cx="1857388" cy="1908215"/>
          </a:xfrm>
          <a:prstGeom prst="rect">
            <a:avLst/>
          </a:prstGeom>
          <a:noFill/>
        </p:spPr>
        <p:txBody>
          <a:bodyPr wrap="square" rtlCol="0">
            <a:spAutoFit/>
          </a:bodyPr>
          <a:lstStyle/>
          <a:p>
            <a:pPr lvl="0" algn="ctr"/>
            <a:r>
              <a:rPr lang="zh-CN" altLang="en-US" sz="2000" b="1" dirty="0" smtClean="0">
                <a:solidFill>
                  <a:srgbClr val="FFFFFF"/>
                </a:solidFill>
                <a:ea typeface="隶书" panose="02010509060101010101" pitchFamily="49" charset="-122"/>
                <a:sym typeface="+mn-ea"/>
              </a:rPr>
              <a:t>铁路人才培训 </a:t>
            </a:r>
            <a:r>
              <a:rPr lang="en-US" altLang="zh-CN" sz="2000" b="1" dirty="0" smtClean="0">
                <a:solidFill>
                  <a:srgbClr val="FFFFFF"/>
                </a:solidFill>
                <a:ea typeface="隶书" panose="02010509060101010101" pitchFamily="49" charset="-122"/>
                <a:sym typeface="+mn-ea"/>
              </a:rPr>
              <a:t>Railway </a:t>
            </a:r>
            <a:r>
              <a:rPr lang="zh-CN" altLang="en-US" sz="2000" b="1" dirty="0" smtClean="0">
                <a:solidFill>
                  <a:srgbClr val="FFFFFF"/>
                </a:solidFill>
                <a:ea typeface="隶书" panose="02010509060101010101" pitchFamily="49" charset="-122"/>
                <a:sym typeface="+mn-ea"/>
              </a:rPr>
              <a:t>personnel training</a:t>
            </a:r>
            <a:endParaRPr lang="zh-CN" altLang="en-US" sz="2000" b="1" dirty="0" smtClean="0">
              <a:solidFill>
                <a:srgbClr val="FFFFFF"/>
              </a:solidFill>
              <a:ea typeface="隶书" panose="02010509060101010101" pitchFamily="49" charset="-122"/>
            </a:endParaRPr>
          </a:p>
          <a:p>
            <a:pPr lvl="0" algn="ctr"/>
            <a:endParaRPr lang="zh-CN" altLang="en-US" sz="2000" b="1" dirty="0" smtClean="0">
              <a:solidFill>
                <a:srgbClr val="FFFFFF"/>
              </a:solidFill>
              <a:ea typeface="隶书" panose="02010509060101010101" pitchFamily="49" charset="-122"/>
            </a:endParaRPr>
          </a:p>
          <a:p>
            <a:endParaRPr lang="zh-CN" altLang="en-US" b="1" dirty="0"/>
          </a:p>
        </p:txBody>
      </p:sp>
      <p:pic>
        <p:nvPicPr>
          <p:cNvPr id="33" name="图片 32" descr="图片3.jpg"/>
          <p:cNvPicPr>
            <a:picLocks noChangeAspect="1"/>
          </p:cNvPicPr>
          <p:nvPr/>
        </p:nvPicPr>
        <p:blipFill>
          <a:blip r:embed="rId3" cstate="print"/>
          <a:stretch>
            <a:fillRect/>
          </a:stretch>
        </p:blipFill>
        <p:spPr>
          <a:xfrm>
            <a:off x="5500800" y="764776"/>
            <a:ext cx="2339725" cy="648000"/>
          </a:xfrm>
          <a:prstGeom prst="rect">
            <a:avLst/>
          </a:prstGeom>
        </p:spPr>
      </p:pic>
      <p:pic>
        <p:nvPicPr>
          <p:cNvPr id="34" name="图片 14" descr="校标-杨志钦"/>
          <p:cNvPicPr>
            <a:picLocks noChangeAspect="1"/>
          </p:cNvPicPr>
          <p:nvPr/>
        </p:nvPicPr>
        <p:blipFill>
          <a:blip r:embed="rId4" cstate="print"/>
          <a:srcRect l="21240" t="17514" r="15916" b="16183"/>
          <a:stretch>
            <a:fillRect/>
          </a:stretch>
        </p:blipFill>
        <p:spPr>
          <a:xfrm>
            <a:off x="8286776" y="704571"/>
            <a:ext cx="627034" cy="636282"/>
          </a:xfrm>
          <a:prstGeom prst="ellipse">
            <a:avLst/>
          </a:prstGeom>
          <a:noFill/>
          <a:ln w="9525">
            <a:noFill/>
          </a:ln>
        </p:spPr>
      </p:pic>
      <p:grpSp>
        <p:nvGrpSpPr>
          <p:cNvPr id="8" name="组合 7"/>
          <p:cNvGrpSpPr/>
          <p:nvPr/>
        </p:nvGrpSpPr>
        <p:grpSpPr>
          <a:xfrm>
            <a:off x="0" y="857568"/>
            <a:ext cx="575945" cy="574675"/>
            <a:chOff x="510" y="278"/>
            <a:chExt cx="907" cy="905"/>
          </a:xfrm>
        </p:grpSpPr>
        <p:sp>
          <p:nvSpPr>
            <p:cNvPr id="7" name="矩形 6"/>
            <p:cNvSpPr/>
            <p:nvPr/>
          </p:nvSpPr>
          <p:spPr>
            <a:xfrm>
              <a:off x="907" y="673"/>
              <a:ext cx="510" cy="5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矩形 11"/>
            <p:cNvSpPr/>
            <p:nvPr/>
          </p:nvSpPr>
          <p:spPr>
            <a:xfrm>
              <a:off x="510" y="278"/>
              <a:ext cx="398" cy="3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矩形 1"/>
          <p:cNvSpPr/>
          <p:nvPr/>
        </p:nvSpPr>
        <p:spPr>
          <a:xfrm>
            <a:off x="0" y="2357563"/>
            <a:ext cx="9144000" cy="2434829"/>
          </a:xfrm>
          <a:prstGeom prst="rect">
            <a:avLst/>
          </a:prstGeom>
          <a:solidFill>
            <a:srgbClr val="0070C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350"/>
          </a:p>
        </p:txBody>
      </p:sp>
      <p:sp>
        <p:nvSpPr>
          <p:cNvPr id="3" name="TextBox 3"/>
          <p:cNvSpPr txBox="1">
            <a:spLocks noChangeArrowheads="1"/>
          </p:cNvSpPr>
          <p:nvPr/>
        </p:nvSpPr>
        <p:spPr bwMode="auto">
          <a:xfrm>
            <a:off x="712225" y="2619043"/>
            <a:ext cx="3097212" cy="1566545"/>
          </a:xfrm>
          <a:prstGeom prst="rect">
            <a:avLst/>
          </a:prstGeom>
          <a:noFill/>
          <a:ln w="9525">
            <a:noFill/>
            <a:miter lim="800000"/>
          </a:ln>
          <a:effectLst>
            <a:outerShdw dist="76200" dir="1199996" algn="tl" rotWithShape="0">
              <a:srgbClr val="808080">
                <a:alpha val="9998"/>
              </a:srgbClr>
            </a:outerShdw>
          </a:effectLst>
        </p:spPr>
        <p:txBody>
          <a:bodyPr>
            <a:spAutoFit/>
          </a:bodyPr>
          <a:lstStyle/>
          <a:p>
            <a:pPr defTabSz="-635">
              <a:buFontTx/>
              <a:buNone/>
              <a:tabLst>
                <a:tab pos="2596515" algn="l"/>
              </a:tabLst>
              <a:defRPr/>
            </a:pPr>
            <a:r>
              <a:rPr lang="en-US" altLang="zh-CN" sz="9600" dirty="0">
                <a:solidFill>
                  <a:srgbClr val="FFFFFF"/>
                </a:solidFill>
                <a:latin typeface="Impact" panose="020B0806030902050204" pitchFamily="34" charset="0"/>
              </a:rPr>
              <a:t>P</a:t>
            </a:r>
            <a:r>
              <a:rPr lang="en-US" altLang="zh-CN" sz="7000" dirty="0">
                <a:solidFill>
                  <a:srgbClr val="FFFFFF"/>
                </a:solidFill>
                <a:latin typeface="Impact" panose="020B0806030902050204" pitchFamily="34" charset="0"/>
              </a:rPr>
              <a:t>art</a:t>
            </a:r>
            <a:r>
              <a:rPr lang="en-US" altLang="zh-CN" sz="9000" dirty="0">
                <a:solidFill>
                  <a:srgbClr val="FFFFFF"/>
                </a:solidFill>
                <a:latin typeface="Impact" panose="020B0806030902050204" pitchFamily="34" charset="0"/>
              </a:rPr>
              <a:t> 1</a:t>
            </a:r>
            <a:endParaRPr lang="zh-CN" altLang="en-US" sz="9000" dirty="0">
              <a:solidFill>
                <a:srgbClr val="FFFFFF"/>
              </a:solidFill>
              <a:latin typeface="Impact" panose="020B0806030902050204" pitchFamily="34" charset="0"/>
            </a:endParaRPr>
          </a:p>
        </p:txBody>
      </p:sp>
      <p:cxnSp>
        <p:nvCxnSpPr>
          <p:cNvPr id="4" name="直接连接符 3"/>
          <p:cNvCxnSpPr/>
          <p:nvPr/>
        </p:nvCxnSpPr>
        <p:spPr>
          <a:xfrm flipV="1">
            <a:off x="3807408" y="2295392"/>
            <a:ext cx="0" cy="2071688"/>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286248" y="2839770"/>
            <a:ext cx="4248472" cy="1593215"/>
          </a:xfrm>
          <a:prstGeom prst="rect">
            <a:avLst/>
          </a:prstGeom>
          <a:noFill/>
        </p:spPr>
        <p:txBody>
          <a:bodyPr wrap="square" rtlCol="0">
            <a:spAutoFit/>
          </a:bodyPr>
          <a:lstStyle/>
          <a:p>
            <a:pPr algn="ctr"/>
            <a:r>
              <a:rPr lang="zh-CN" altLang="en-US" sz="3600" b="1" dirty="0" smtClean="0">
                <a:solidFill>
                  <a:schemeClr val="bg1"/>
                </a:solidFill>
                <a:ea typeface="微软雅黑" panose="020B0503020204020204" pitchFamily="34" charset="-122"/>
              </a:rPr>
              <a:t>学  校  简  介</a:t>
            </a:r>
            <a:r>
              <a:rPr lang="en-US" altLang="zh-CN" sz="3600" b="1" dirty="0" smtClean="0">
                <a:solidFill>
                  <a:schemeClr val="bg1"/>
                </a:solidFill>
                <a:ea typeface="微软雅黑" panose="020B0503020204020204" pitchFamily="34" charset="-122"/>
              </a:rPr>
              <a:t/>
            </a:r>
            <a:br>
              <a:rPr lang="en-US" altLang="zh-CN" sz="3600" b="1" dirty="0" smtClean="0">
                <a:solidFill>
                  <a:schemeClr val="bg1"/>
                </a:solidFill>
                <a:ea typeface="微软雅黑" panose="020B0503020204020204" pitchFamily="34" charset="-122"/>
              </a:rPr>
            </a:br>
            <a:r>
              <a:rPr lang="en-US" altLang="zh-CN" sz="2400" b="1" dirty="0" smtClean="0">
                <a:solidFill>
                  <a:schemeClr val="bg1"/>
                </a:solidFill>
                <a:ea typeface="微软雅黑" panose="020B0503020204020204" pitchFamily="34" charset="-122"/>
              </a:rPr>
              <a:t> </a:t>
            </a:r>
            <a:r>
              <a:rPr lang="en-US" altLang="zh-CN" sz="3200" b="1" dirty="0" smtClean="0">
                <a:solidFill>
                  <a:schemeClr val="bg1"/>
                </a:solidFill>
                <a:ea typeface="微软雅黑" panose="020B0503020204020204" pitchFamily="34" charset="-122"/>
              </a:rPr>
              <a:t>STDU I</a:t>
            </a:r>
            <a:r>
              <a:rPr lang="en-US" altLang="zh-CN" sz="3200" b="1" dirty="0" smtClean="0">
                <a:solidFill>
                  <a:schemeClr val="bg1"/>
                </a:solidFill>
                <a:ea typeface="Arial Unicode MS" pitchFamily="34" charset="-122"/>
                <a:cs typeface="Arial Unicode MS" pitchFamily="34" charset="-122"/>
              </a:rPr>
              <a:t>ntroduction</a:t>
            </a:r>
            <a:endParaRPr lang="zh-CN" altLang="en-US" sz="3000" b="1" dirty="0" smtClean="0">
              <a:solidFill>
                <a:schemeClr val="bg1"/>
              </a:solidFill>
              <a:sym typeface="微软雅黑" panose="020B0503020204020204" pitchFamily="34" charset="-122"/>
            </a:endParaRPr>
          </a:p>
          <a:p>
            <a:endParaRPr lang="zh-CN" altLang="en-US" sz="28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alphaModFix amt="85000"/>
          </a:blip>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296670" y="1696403"/>
            <a:ext cx="3738880" cy="1310640"/>
          </a:xfrm>
          <a:prstGeom prst="rect">
            <a:avLst/>
          </a:prstGeom>
          <a:noFill/>
        </p:spPr>
        <p:txBody>
          <a:bodyPr wrap="none" rtlCol="0">
            <a:spAutoFit/>
          </a:bodyPr>
          <a:lstStyle/>
          <a:p>
            <a:pPr lvl="0" algn="l" eaLnBrk="1" hangingPunct="1"/>
            <a:r>
              <a:rPr lang="zh-CN" altLang="en-US" sz="4000" dirty="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sym typeface="+mn-ea"/>
              </a:rPr>
              <a:t>期待与您的合作</a:t>
            </a:r>
          </a:p>
          <a:p>
            <a:pPr lvl="0" algn="l" eaLnBrk="1" hangingPunct="1"/>
            <a:r>
              <a:rPr lang="zh-CN" altLang="en-US" sz="4000" dirty="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sym typeface="+mn-ea"/>
              </a:rPr>
              <a:t>         谢谢</a:t>
            </a:r>
            <a:r>
              <a:rPr lang="en-US" altLang="zh-CN" sz="4000" dirty="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sym typeface="+mn-ea"/>
              </a:rPr>
              <a:t>!</a:t>
            </a:r>
          </a:p>
        </p:txBody>
      </p:sp>
      <p:sp>
        <p:nvSpPr>
          <p:cNvPr id="6" name="文本框 5"/>
          <p:cNvSpPr txBox="1"/>
          <p:nvPr/>
        </p:nvSpPr>
        <p:spPr>
          <a:xfrm>
            <a:off x="-582409" y="3356992"/>
            <a:ext cx="7674689" cy="1015663"/>
          </a:xfrm>
          <a:prstGeom prst="rect">
            <a:avLst/>
          </a:prstGeom>
          <a:noFill/>
        </p:spPr>
        <p:txBody>
          <a:bodyPr wrap="square" rtlCol="0" anchor="t">
            <a:spAutoFit/>
            <a:scene3d>
              <a:camera prst="orthographicFront"/>
              <a:lightRig rig="threePt" dir="t"/>
            </a:scene3d>
          </a:bodyPr>
          <a:lstStyle/>
          <a:p>
            <a:pPr lvl="0" algn="ctr" eaLnBrk="1" hangingPunct="1"/>
            <a:r>
              <a:rPr lang="en-US" altLang="zh-CN"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ea typeface="宋体" panose="02010600030101010101" pitchFamily="2" charset="-122"/>
                <a:cs typeface="+mn-ea"/>
                <a:sym typeface="+mn-ea"/>
              </a:rPr>
              <a:t>Looking forward to our </a:t>
            </a:r>
            <a:r>
              <a:rPr lang="zh-CN" alt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ea typeface="宋体" panose="02010600030101010101" pitchFamily="2" charset="-122"/>
                <a:cs typeface="+mn-ea"/>
                <a:sym typeface="+mn-ea"/>
              </a:rPr>
              <a:t>cooperation</a:t>
            </a:r>
            <a:endParaRPr lang="zh-CN"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ea typeface="宋体" panose="02010600030101010101" pitchFamily="2" charset="-122"/>
              <a:cs typeface="+mn-ea"/>
              <a:sym typeface="+mn-ea"/>
            </a:endParaRPr>
          </a:p>
          <a:p>
            <a:pPr lvl="0" algn="ctr" eaLnBrk="1" hangingPunct="1"/>
            <a:r>
              <a:rPr lang="zh-CN"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ea typeface="宋体" panose="02010600030101010101" pitchFamily="2" charset="-122"/>
                <a:cs typeface="+mn-ea"/>
                <a:sym typeface="+mn-ea"/>
              </a:rPr>
              <a:t>  </a:t>
            </a:r>
            <a:r>
              <a:rPr lang="zh-CN" alt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ea typeface="宋体" panose="02010600030101010101" pitchFamily="2" charset="-122"/>
                <a:cs typeface="+mn-ea"/>
                <a:sym typeface="+mn-ea"/>
              </a:rPr>
              <a:t>Thanks!</a:t>
            </a:r>
            <a:endParaRPr lang="zh-CN"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ea typeface="宋体" panose="02010600030101010101" pitchFamily="2" charset="-122"/>
              <a:cs typeface="+mn-ea"/>
              <a:sym typeface="+mn-ea"/>
            </a:endParaRPr>
          </a:p>
        </p:txBody>
      </p:sp>
      <p:sp>
        <p:nvSpPr>
          <p:cNvPr id="9" name="文本框 8"/>
          <p:cNvSpPr txBox="1"/>
          <p:nvPr/>
        </p:nvSpPr>
        <p:spPr>
          <a:xfrm>
            <a:off x="1659136" y="4860608"/>
            <a:ext cx="3632944" cy="646331"/>
          </a:xfrm>
          <a:prstGeom prst="rect">
            <a:avLst/>
          </a:prstGeom>
          <a:noFill/>
        </p:spPr>
        <p:txBody>
          <a:bodyPr wrap="square" rtlCol="0" anchor="t">
            <a:spAutoFit/>
          </a:bodyPr>
          <a:lstStyle/>
          <a:p>
            <a:pPr algn="ctr" fontAlgn="base">
              <a:spcBef>
                <a:spcPct val="0"/>
              </a:spcBef>
              <a:spcAft>
                <a:spcPct val="0"/>
              </a:spcAft>
              <a:buFont typeface="Arial" panose="020B0604020202020204" pitchFamily="34" charset="0"/>
              <a:buNone/>
            </a:pP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石家庄铁道大学</a:t>
            </a:r>
            <a:endParaRPr lang="en-US" altLang="zh-CN"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fontAlgn="base">
              <a:spcBef>
                <a:spcPct val="0"/>
              </a:spcBef>
              <a:spcAft>
                <a:spcPct val="0"/>
              </a:spcAft>
              <a:buFont typeface="Arial" panose="020B0604020202020204" pitchFamily="34" charset="0"/>
              <a:buNone/>
            </a:pPr>
            <a:r>
              <a:rPr lang="en-US" altLang="zh-CN" b="1" dirty="0">
                <a:solidFill>
                  <a:prstClr val="white"/>
                </a:solidFill>
                <a:latin typeface="Calibri" panose="020F0502020204030204" pitchFamily="34" charset="0"/>
                <a:ea typeface="微软雅黑" panose="020B0503020204020204" pitchFamily="34" charset="-122"/>
                <a:sym typeface="Calibri" panose="020F0502020204030204" pitchFamily="34" charset="0"/>
              </a:rPr>
              <a:t>SHIJIAZHUANG TIEDAO UNIVERSITY</a:t>
            </a:r>
            <a:r>
              <a:rPr lang="en-US" altLang="zh-CN" b="1" dirty="0">
                <a:solidFill>
                  <a:srgbClr val="3F3F3F"/>
                </a:solidFill>
                <a:latin typeface="Calibri" panose="020F0502020204030204" pitchFamily="34" charset="0"/>
                <a:ea typeface="微软雅黑" panose="020B0503020204020204" pitchFamily="34" charset="-122"/>
                <a:sym typeface="Calibri" panose="020F0502020204030204" pitchFamily="34" charset="0"/>
              </a:rPr>
              <a:t> </a:t>
            </a:r>
            <a:endParaRPr lang="zh-CN" altLang="en-US" dirty="0"/>
          </a:p>
        </p:txBody>
      </p:sp>
      <p:pic>
        <p:nvPicPr>
          <p:cNvPr id="7" name="Picture 8" descr="logo_副本"/>
          <p:cNvPicPr>
            <a:picLocks noChangeAspect="1" noChangeArrowheads="1"/>
          </p:cNvPicPr>
          <p:nvPr/>
        </p:nvPicPr>
        <p:blipFill>
          <a:blip r:embed="rId3" cstate="print"/>
          <a:srcRect/>
          <a:stretch>
            <a:fillRect/>
          </a:stretch>
        </p:blipFill>
        <p:spPr bwMode="auto">
          <a:xfrm>
            <a:off x="941810" y="4817145"/>
            <a:ext cx="677862" cy="70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342" y="1616212"/>
            <a:ext cx="9205913" cy="4446587"/>
          </a:xfrm>
          <a:prstGeom prst="rect">
            <a:avLst/>
          </a:prstGeom>
          <a:gradFill>
            <a:gsLst>
              <a:gs pos="0">
                <a:schemeClr val="bg1">
                  <a:lumMod val="9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105" name="TextBox 3"/>
          <p:cNvSpPr txBox="1">
            <a:spLocks noChangeArrowheads="1"/>
          </p:cNvSpPr>
          <p:nvPr/>
        </p:nvSpPr>
        <p:spPr bwMode="auto">
          <a:xfrm>
            <a:off x="285722" y="1643184"/>
            <a:ext cx="8639175" cy="1630680"/>
          </a:xfrm>
          <a:prstGeom prst="rect">
            <a:avLst/>
          </a:prstGeom>
          <a:noFill/>
          <a:ln w="9525">
            <a:solidFill>
              <a:schemeClr val="tx1"/>
            </a:solidFill>
            <a:prstDash val="lgDash"/>
            <a:miter lim="800000"/>
          </a:ln>
        </p:spPr>
        <p:txBody>
          <a:bodyPr>
            <a:spAutoFit/>
          </a:bodyPr>
          <a:lstStyle/>
          <a:p>
            <a:pPr algn="ctr"/>
            <a:r>
              <a:rPr lang="zh-CN" altLang="en-US" sz="2200" b="1" dirty="0" smtClean="0">
                <a:solidFill>
                  <a:srgbClr val="C00000"/>
                </a:solidFill>
                <a:latin typeface="华文楷体" panose="02010600040101010101" pitchFamily="2" charset="-122"/>
                <a:ea typeface="华文楷体" panose="02010600040101010101" pitchFamily="2" charset="-122"/>
                <a:sym typeface="微软雅黑" panose="020B0503020204020204" pitchFamily="34" charset="-122"/>
              </a:rPr>
              <a:t>基 本 情 况</a:t>
            </a:r>
            <a:endParaRPr lang="en-US" altLang="zh-CN" sz="2200" b="1" dirty="0" smtClean="0">
              <a:solidFill>
                <a:srgbClr val="C00000"/>
              </a:solidFill>
              <a:latin typeface="华文楷体" panose="02010600040101010101" pitchFamily="2" charset="-122"/>
              <a:ea typeface="华文楷体" panose="02010600040101010101" pitchFamily="2" charset="-122"/>
              <a:sym typeface="微软雅黑" panose="020B0503020204020204" pitchFamily="34" charset="-122"/>
            </a:endParaRPr>
          </a:p>
          <a:p>
            <a:pPr algn="ctr"/>
            <a:r>
              <a:rPr lang="en-US" altLang="zh-CN" sz="2200" b="1" dirty="0" smtClean="0">
                <a:solidFill>
                  <a:srgbClr val="C00000"/>
                </a:solidFill>
                <a:latin typeface="华文楷体" panose="02010600040101010101" pitchFamily="2" charset="-122"/>
                <a:ea typeface="华文楷体" panose="02010600040101010101" pitchFamily="2" charset="-122"/>
                <a:sym typeface="Calibri" panose="020F0502020204030204" pitchFamily="34" charset="0"/>
              </a:rPr>
              <a:t>General information</a:t>
            </a:r>
            <a:endParaRPr lang="zh-CN" altLang="en-US" sz="2200" b="1" dirty="0" smtClean="0">
              <a:solidFill>
                <a:srgbClr val="C00000"/>
              </a:solidFill>
              <a:latin typeface="华文楷体" panose="02010600040101010101" pitchFamily="2" charset="-122"/>
              <a:ea typeface="华文楷体" panose="02010600040101010101" pitchFamily="2" charset="-122"/>
              <a:sym typeface="微软雅黑" panose="020B0503020204020204" pitchFamily="34" charset="-122"/>
            </a:endParaRPr>
          </a:p>
          <a:p>
            <a:pPr fontAlgn="base">
              <a:spcBef>
                <a:spcPct val="0"/>
              </a:spcBef>
              <a:spcAft>
                <a:spcPct val="0"/>
              </a:spcAft>
              <a:buFont typeface="Arial" panose="020B0604020202020204" pitchFamily="34" charset="0"/>
              <a:buNone/>
              <a:defRPr/>
            </a:pPr>
            <a:r>
              <a:rPr lang="zh-CN" altLang="en-US" sz="1900" b="1" dirty="0" smtClean="0">
                <a:solidFill>
                  <a:srgbClr val="1D0290"/>
                </a:solidFill>
                <a:latin typeface="华文楷体" panose="02010600040101010101" pitchFamily="2" charset="-122"/>
                <a:ea typeface="华文楷体" panose="02010600040101010101" pitchFamily="2" charset="-122"/>
              </a:rPr>
              <a:t>石家庄</a:t>
            </a:r>
            <a:r>
              <a:rPr lang="zh-CN" altLang="en-US" sz="1900" b="1" dirty="0">
                <a:solidFill>
                  <a:srgbClr val="1D0290"/>
                </a:solidFill>
                <a:latin typeface="华文楷体" panose="02010600040101010101" pitchFamily="2" charset="-122"/>
                <a:ea typeface="华文楷体" panose="02010600040101010101" pitchFamily="2" charset="-122"/>
              </a:rPr>
              <a:t>铁道大学是一所以工为主、特色鲜明的工程技术</a:t>
            </a:r>
            <a:r>
              <a:rPr lang="zh-CN" altLang="en-US" sz="1900" b="1" dirty="0" smtClean="0">
                <a:solidFill>
                  <a:srgbClr val="1D0290"/>
                </a:solidFill>
                <a:latin typeface="华文楷体" panose="02010600040101010101" pitchFamily="2" charset="-122"/>
                <a:ea typeface="华文楷体" panose="02010600040101010101" pitchFamily="2" charset="-122"/>
              </a:rPr>
              <a:t>大学。</a:t>
            </a:r>
            <a:endParaRPr lang="en-US" altLang="zh-CN" sz="1900" b="1" dirty="0" smtClean="0">
              <a:solidFill>
                <a:srgbClr val="1D0290"/>
              </a:solidFill>
              <a:latin typeface="华文楷体" panose="02010600040101010101" pitchFamily="2" charset="-122"/>
              <a:ea typeface="华文楷体" panose="02010600040101010101" pitchFamily="2" charset="-122"/>
            </a:endParaRPr>
          </a:p>
          <a:p>
            <a:pPr algn="l">
              <a:buNone/>
            </a:pPr>
            <a:r>
              <a:rPr lang="zh-CN" altLang="en-US" sz="1900" b="1" dirty="0">
                <a:solidFill>
                  <a:srgbClr val="1D0290"/>
                </a:solidFill>
                <a:latin typeface="Times New Roman" panose="02020603050405020304" pitchFamily="18" charset="0"/>
                <a:ea typeface="华文楷体" panose="02010600040101010101" pitchFamily="2" charset="-122"/>
              </a:rPr>
              <a:t>Shijiazhuang Tiedao University (STDU)  is a distinctive technical university with the characteristic of Railway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20" y="3490094"/>
            <a:ext cx="4218598" cy="23844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92664" y="3490029"/>
            <a:ext cx="4120238" cy="23698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图片 17" descr="图片3.jpg"/>
          <p:cNvPicPr>
            <a:picLocks noChangeAspect="1"/>
          </p:cNvPicPr>
          <p:nvPr/>
        </p:nvPicPr>
        <p:blipFill>
          <a:blip r:embed="rId5" cstate="print"/>
          <a:stretch>
            <a:fillRect/>
          </a:stretch>
        </p:blipFill>
        <p:spPr>
          <a:xfrm>
            <a:off x="5500800" y="857384"/>
            <a:ext cx="2339725" cy="648000"/>
          </a:xfrm>
          <a:prstGeom prst="rect">
            <a:avLst/>
          </a:prstGeom>
        </p:spPr>
      </p:pic>
      <p:pic>
        <p:nvPicPr>
          <p:cNvPr id="19" name="图片 14" descr="校标-杨志钦"/>
          <p:cNvPicPr>
            <a:picLocks noChangeAspect="1"/>
          </p:cNvPicPr>
          <p:nvPr/>
        </p:nvPicPr>
        <p:blipFill>
          <a:blip r:embed="rId6" cstate="print"/>
          <a:srcRect l="21240" t="17514" r="15916" b="16183"/>
          <a:stretch>
            <a:fillRect/>
          </a:stretch>
        </p:blipFill>
        <p:spPr>
          <a:xfrm>
            <a:off x="8286776" y="857383"/>
            <a:ext cx="627034" cy="636282"/>
          </a:xfrm>
          <a:prstGeom prst="ellipse">
            <a:avLst/>
          </a:prstGeom>
          <a:noFill/>
          <a:ln w="9525">
            <a:noFill/>
          </a:ln>
        </p:spPr>
      </p:pic>
      <p:grpSp>
        <p:nvGrpSpPr>
          <p:cNvPr id="8" name="组合 7"/>
          <p:cNvGrpSpPr/>
          <p:nvPr/>
        </p:nvGrpSpPr>
        <p:grpSpPr>
          <a:xfrm>
            <a:off x="-17145" y="857568"/>
            <a:ext cx="575945" cy="574675"/>
            <a:chOff x="510" y="278"/>
            <a:chExt cx="907" cy="905"/>
          </a:xfrm>
        </p:grpSpPr>
        <p:sp>
          <p:nvSpPr>
            <p:cNvPr id="7" name="矩形 6"/>
            <p:cNvSpPr/>
            <p:nvPr/>
          </p:nvSpPr>
          <p:spPr>
            <a:xfrm>
              <a:off x="907" y="673"/>
              <a:ext cx="510" cy="5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nvSpPr>
          <p:spPr>
            <a:xfrm>
              <a:off x="510" y="278"/>
              <a:ext cx="398" cy="3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 y="1616212"/>
            <a:ext cx="9205913" cy="4446588"/>
          </a:xfrm>
          <a:prstGeom prst="rect">
            <a:avLst/>
          </a:prstGeom>
          <a:gradFill>
            <a:gsLst>
              <a:gs pos="0">
                <a:schemeClr val="bg1">
                  <a:lumMod val="9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152" name="Text Box 5"/>
          <p:cNvSpPr txBox="1">
            <a:spLocks noChangeArrowheads="1"/>
          </p:cNvSpPr>
          <p:nvPr/>
        </p:nvSpPr>
        <p:spPr bwMode="auto">
          <a:xfrm>
            <a:off x="206375" y="1731778"/>
            <a:ext cx="6008370" cy="3985706"/>
          </a:xfrm>
          <a:prstGeom prst="rect">
            <a:avLst/>
          </a:prstGeom>
          <a:noFill/>
          <a:ln w="9525">
            <a:solidFill>
              <a:schemeClr val="tx1"/>
            </a:solidFill>
            <a:prstDash val="lgDash"/>
            <a:miter lim="800000"/>
          </a:ln>
        </p:spPr>
        <p:txBody>
          <a:bodyPr wrap="square">
            <a:spAutoFit/>
          </a:bodyPr>
          <a:lstStyle/>
          <a:p>
            <a:pPr algn="ctr">
              <a:defRPr/>
            </a:pPr>
            <a:r>
              <a:rPr lang="zh-CN" altLang="en-US" sz="2200" b="1" dirty="0">
                <a:solidFill>
                  <a:srgbClr val="C00000"/>
                </a:solidFill>
                <a:latin typeface="华文楷体" panose="02010600040101010101" pitchFamily="2" charset="-122"/>
                <a:ea typeface="华文楷体" panose="02010600040101010101" pitchFamily="2" charset="-122"/>
                <a:sym typeface="微软雅黑" panose="020B0503020204020204" pitchFamily="34" charset="-122"/>
              </a:rPr>
              <a:t>历史沿</a:t>
            </a:r>
            <a:r>
              <a:rPr lang="zh-CN" altLang="en-US" sz="2200" b="1" dirty="0" smtClean="0">
                <a:solidFill>
                  <a:srgbClr val="C00000"/>
                </a:solidFill>
                <a:latin typeface="华文楷体" panose="02010600040101010101" pitchFamily="2" charset="-122"/>
                <a:ea typeface="华文楷体" panose="02010600040101010101" pitchFamily="2" charset="-122"/>
                <a:sym typeface="微软雅黑" panose="020B0503020204020204" pitchFamily="34" charset="-122"/>
              </a:rPr>
              <a:t>革</a:t>
            </a:r>
            <a:endParaRPr lang="en-US" altLang="zh-CN" sz="2200" b="1" dirty="0" smtClean="0">
              <a:solidFill>
                <a:srgbClr val="C00000"/>
              </a:solidFill>
              <a:latin typeface="华文楷体" panose="02010600040101010101" pitchFamily="2" charset="-122"/>
              <a:ea typeface="华文楷体" panose="02010600040101010101" pitchFamily="2" charset="-122"/>
              <a:sym typeface="微软雅黑" panose="020B0503020204020204" pitchFamily="34" charset="-122"/>
            </a:endParaRPr>
          </a:p>
          <a:p>
            <a:pPr algn="ctr">
              <a:defRPr/>
            </a:pPr>
            <a:r>
              <a:rPr lang="en-US" altLang="zh-CN" sz="2200" b="1" dirty="0" smtClean="0">
                <a:solidFill>
                  <a:srgbClr val="C00000"/>
                </a:solidFill>
                <a:latin typeface="华文楷体" panose="02010600040101010101" pitchFamily="2" charset="-122"/>
                <a:ea typeface="华文楷体" panose="02010600040101010101" pitchFamily="2" charset="-122"/>
                <a:sym typeface="微软雅黑" panose="020B0503020204020204" pitchFamily="34" charset="-122"/>
              </a:rPr>
              <a:t>History</a:t>
            </a:r>
            <a:endParaRPr lang="en-US" altLang="zh-CN" sz="2200" b="1" dirty="0">
              <a:solidFill>
                <a:srgbClr val="C00000"/>
              </a:solidFill>
              <a:latin typeface="华文楷体" panose="02010600040101010101" pitchFamily="2" charset="-122"/>
              <a:ea typeface="华文楷体" panose="02010600040101010101" pitchFamily="2" charset="-122"/>
              <a:sym typeface="微软雅黑" panose="020B0503020204020204" pitchFamily="34" charset="-122"/>
            </a:endParaRPr>
          </a:p>
          <a:p>
            <a:pPr fontAlgn="base">
              <a:spcBef>
                <a:spcPct val="0"/>
              </a:spcBef>
              <a:spcAft>
                <a:spcPct val="0"/>
              </a:spcAft>
              <a:defRPr/>
            </a:pPr>
            <a:r>
              <a:rPr lang="zh-CN" altLang="en-US" sz="1900" b="1" dirty="0" smtClean="0">
                <a:solidFill>
                  <a:srgbClr val="1D0290"/>
                </a:solidFill>
                <a:latin typeface="华文楷体" panose="02010600040101010101" pitchFamily="2" charset="-122"/>
                <a:ea typeface="华文楷体" panose="02010600040101010101" pitchFamily="2" charset="-122"/>
              </a:rPr>
              <a:t>创建</a:t>
            </a:r>
            <a:r>
              <a:rPr lang="zh-CN" altLang="en-US" sz="1900" b="1" dirty="0">
                <a:solidFill>
                  <a:srgbClr val="1D0290"/>
                </a:solidFill>
                <a:latin typeface="华文楷体" panose="02010600040101010101" pitchFamily="2" charset="-122"/>
                <a:ea typeface="华文楷体" panose="02010600040101010101" pitchFamily="2" charset="-122"/>
              </a:rPr>
              <a:t>于</a:t>
            </a:r>
            <a:r>
              <a:rPr lang="en-US" altLang="zh-CN" sz="1900" b="1" dirty="0">
                <a:solidFill>
                  <a:srgbClr val="1D0290"/>
                </a:solidFill>
                <a:latin typeface="华文楷体" panose="02010600040101010101" pitchFamily="2" charset="-122"/>
                <a:ea typeface="华文楷体" panose="02010600040101010101" pitchFamily="2" charset="-122"/>
              </a:rPr>
              <a:t>1950</a:t>
            </a:r>
            <a:r>
              <a:rPr lang="zh-CN" altLang="en-US" sz="1900" b="1" dirty="0">
                <a:solidFill>
                  <a:srgbClr val="1D0290"/>
                </a:solidFill>
                <a:latin typeface="华文楷体" panose="02010600040101010101" pitchFamily="2" charset="-122"/>
                <a:ea typeface="华文楷体" panose="02010600040101010101" pitchFamily="2" charset="-122"/>
              </a:rPr>
              <a:t>年，原为中国人民解放军铁道兵工程学院，</a:t>
            </a:r>
            <a:r>
              <a:rPr lang="en-US" altLang="zh-CN" sz="1900" b="1" dirty="0">
                <a:solidFill>
                  <a:srgbClr val="1D0290"/>
                </a:solidFill>
                <a:latin typeface="华文楷体" panose="02010600040101010101" pitchFamily="2" charset="-122"/>
                <a:ea typeface="华文楷体" panose="02010600040101010101" pitchFamily="2" charset="-122"/>
              </a:rPr>
              <a:t>1984</a:t>
            </a:r>
            <a:r>
              <a:rPr lang="zh-CN" altLang="en-US" sz="1900" b="1" dirty="0">
                <a:solidFill>
                  <a:srgbClr val="1D0290"/>
                </a:solidFill>
                <a:latin typeface="华文楷体" panose="02010600040101010101" pitchFamily="2" charset="-122"/>
                <a:ea typeface="华文楷体" panose="02010600040101010101" pitchFamily="2" charset="-122"/>
              </a:rPr>
              <a:t>年划归铁道部，</a:t>
            </a:r>
            <a:r>
              <a:rPr lang="en-US" altLang="zh-CN" sz="1900" b="1" dirty="0">
                <a:solidFill>
                  <a:srgbClr val="1D0290"/>
                </a:solidFill>
                <a:latin typeface="华文楷体" panose="02010600040101010101" pitchFamily="2" charset="-122"/>
                <a:ea typeface="华文楷体" panose="02010600040101010101" pitchFamily="2" charset="-122"/>
              </a:rPr>
              <a:t>2000</a:t>
            </a:r>
            <a:r>
              <a:rPr lang="zh-CN" altLang="en-US" sz="1900" b="1" dirty="0">
                <a:solidFill>
                  <a:srgbClr val="1D0290"/>
                </a:solidFill>
                <a:latin typeface="华文楷体" panose="02010600040101010101" pitchFamily="2" charset="-122"/>
                <a:ea typeface="华文楷体" panose="02010600040101010101" pitchFamily="2" charset="-122"/>
              </a:rPr>
              <a:t>年转制河北省。现由省政府、国家铁路局、教育部三方共建。</a:t>
            </a:r>
            <a:endParaRPr lang="en-US" altLang="zh-CN" sz="1900" b="1" dirty="0">
              <a:solidFill>
                <a:srgbClr val="1D0290"/>
              </a:solidFill>
              <a:latin typeface="华文楷体" panose="02010600040101010101" pitchFamily="2" charset="-122"/>
              <a:ea typeface="华文楷体" panose="02010600040101010101" pitchFamily="2" charset="-122"/>
            </a:endParaRPr>
          </a:p>
          <a:p>
            <a:pPr algn="l"/>
            <a:r>
              <a:rPr lang="zh-CN" altLang="en-US" sz="1900" b="1" dirty="0">
                <a:solidFill>
                  <a:srgbClr val="1D0290"/>
                </a:solidFill>
                <a:latin typeface="Times New Roman" panose="02020603050405020304" pitchFamily="18" charset="0"/>
                <a:ea typeface="华文楷体" panose="02010600040101010101" pitchFamily="2" charset="-122"/>
              </a:rPr>
              <a:t>It was established in </a:t>
            </a:r>
            <a:r>
              <a:rPr lang="zh-CN" altLang="en-US" sz="1900" b="1" dirty="0" smtClean="0">
                <a:solidFill>
                  <a:srgbClr val="1D0290"/>
                </a:solidFill>
                <a:latin typeface="Times New Roman" panose="02020603050405020304" pitchFamily="18" charset="0"/>
                <a:ea typeface="华文楷体" panose="02010600040101010101" pitchFamily="2" charset="-122"/>
              </a:rPr>
              <a:t>1950，</a:t>
            </a:r>
            <a:r>
              <a:rPr lang="en-US" altLang="zh-CN" sz="1900" b="1" dirty="0" smtClean="0">
                <a:solidFill>
                  <a:srgbClr val="1D0290"/>
                </a:solidFill>
                <a:latin typeface="Times New Roman" panose="02020603050405020304" pitchFamily="18" charset="0"/>
                <a:ea typeface="华文楷体" panose="02010600040101010101" pitchFamily="2" charset="-122"/>
              </a:rPr>
              <a:t>formerly the Engineering Institute of Chinese People’s Liberation Army Railway Corps</a:t>
            </a:r>
            <a:r>
              <a:rPr lang="zh-CN" altLang="en-US" sz="1900" b="1" dirty="0" smtClean="0">
                <a:solidFill>
                  <a:srgbClr val="1D0290"/>
                </a:solidFill>
                <a:latin typeface="Times New Roman" panose="02020603050405020304" pitchFamily="18" charset="0"/>
                <a:ea typeface="华文楷体" panose="02010600040101010101" pitchFamily="2" charset="-122"/>
              </a:rPr>
              <a:t>. </a:t>
            </a:r>
            <a:r>
              <a:rPr lang="zh-CN" altLang="en-US" sz="1900" b="1" dirty="0">
                <a:solidFill>
                  <a:srgbClr val="1D0290"/>
                </a:solidFill>
                <a:latin typeface="Times New Roman" panose="02020603050405020304" pitchFamily="18" charset="0"/>
                <a:ea typeface="华文楷体" panose="02010600040101010101" pitchFamily="2" charset="-122"/>
              </a:rPr>
              <a:t>In 1984, it was put under the administration of the Ministry of Railways, and it came under the jurisdiction of Hebei province in 2000. Now, it is administrated by the three parties----the provincial government, the State Railway Bureau, and the Ministry of Education.</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5860" y="1731778"/>
            <a:ext cx="2898140" cy="423608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图片 14" descr="校标-杨志钦"/>
          <p:cNvPicPr>
            <a:picLocks noChangeAspect="1"/>
          </p:cNvPicPr>
          <p:nvPr/>
        </p:nvPicPr>
        <p:blipFill>
          <a:blip r:embed="rId4" cstate="print"/>
          <a:srcRect l="21240" t="17514" r="15916" b="16183"/>
          <a:stretch>
            <a:fillRect/>
          </a:stretch>
        </p:blipFill>
        <p:spPr>
          <a:xfrm>
            <a:off x="8286776" y="857383"/>
            <a:ext cx="627034" cy="636282"/>
          </a:xfrm>
          <a:prstGeom prst="ellipse">
            <a:avLst/>
          </a:prstGeom>
          <a:noFill/>
          <a:ln w="9525">
            <a:noFill/>
          </a:ln>
        </p:spPr>
      </p:pic>
      <p:pic>
        <p:nvPicPr>
          <p:cNvPr id="18" name="图片 17" descr="图片3.jpg"/>
          <p:cNvPicPr>
            <a:picLocks noChangeAspect="1"/>
          </p:cNvPicPr>
          <p:nvPr/>
        </p:nvPicPr>
        <p:blipFill>
          <a:blip r:embed="rId5" cstate="print"/>
          <a:stretch>
            <a:fillRect/>
          </a:stretch>
        </p:blipFill>
        <p:spPr>
          <a:xfrm>
            <a:off x="5500800" y="857384"/>
            <a:ext cx="2339725" cy="648000"/>
          </a:xfrm>
          <a:prstGeom prst="rect">
            <a:avLst/>
          </a:prstGeom>
        </p:spPr>
      </p:pic>
      <p:grpSp>
        <p:nvGrpSpPr>
          <p:cNvPr id="8" name="组合 7"/>
          <p:cNvGrpSpPr/>
          <p:nvPr/>
        </p:nvGrpSpPr>
        <p:grpSpPr>
          <a:xfrm>
            <a:off x="0" y="857568"/>
            <a:ext cx="575945" cy="574675"/>
            <a:chOff x="510" y="278"/>
            <a:chExt cx="907" cy="905"/>
          </a:xfrm>
        </p:grpSpPr>
        <p:sp>
          <p:nvSpPr>
            <p:cNvPr id="6" name="矩形 5"/>
            <p:cNvSpPr/>
            <p:nvPr/>
          </p:nvSpPr>
          <p:spPr>
            <a:xfrm>
              <a:off x="907" y="673"/>
              <a:ext cx="510" cy="5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矩形 6"/>
            <p:cNvSpPr/>
            <p:nvPr/>
          </p:nvSpPr>
          <p:spPr>
            <a:xfrm>
              <a:off x="510" y="278"/>
              <a:ext cx="398" cy="3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 y="1554297"/>
            <a:ext cx="9205913" cy="4446587"/>
          </a:xfrm>
          <a:prstGeom prst="rect">
            <a:avLst/>
          </a:prstGeom>
          <a:gradFill>
            <a:gsLst>
              <a:gs pos="0">
                <a:schemeClr val="bg1">
                  <a:lumMod val="9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pic>
        <p:nvPicPr>
          <p:cNvPr id="18" name="图片 17" descr="图片3.jpg"/>
          <p:cNvPicPr>
            <a:picLocks noChangeAspect="1"/>
          </p:cNvPicPr>
          <p:nvPr/>
        </p:nvPicPr>
        <p:blipFill>
          <a:blip r:embed="rId3" cstate="print"/>
          <a:stretch>
            <a:fillRect/>
          </a:stretch>
        </p:blipFill>
        <p:spPr>
          <a:xfrm>
            <a:off x="5500800" y="857384"/>
            <a:ext cx="2339725" cy="648000"/>
          </a:xfrm>
          <a:prstGeom prst="rect">
            <a:avLst/>
          </a:prstGeom>
        </p:spPr>
      </p:pic>
      <p:pic>
        <p:nvPicPr>
          <p:cNvPr id="19" name="图片 14" descr="校标-杨志钦"/>
          <p:cNvPicPr>
            <a:picLocks noChangeAspect="1"/>
          </p:cNvPicPr>
          <p:nvPr/>
        </p:nvPicPr>
        <p:blipFill>
          <a:blip r:embed="rId4" cstate="print"/>
          <a:srcRect l="21240" t="17514" r="15916" b="16183"/>
          <a:stretch>
            <a:fillRect/>
          </a:stretch>
        </p:blipFill>
        <p:spPr>
          <a:xfrm>
            <a:off x="8286776" y="857383"/>
            <a:ext cx="627034" cy="636282"/>
          </a:xfrm>
          <a:prstGeom prst="ellipse">
            <a:avLst/>
          </a:prstGeom>
          <a:noFill/>
          <a:ln w="9525">
            <a:noFill/>
          </a:ln>
        </p:spPr>
      </p:pic>
      <p:grpSp>
        <p:nvGrpSpPr>
          <p:cNvPr id="8" name="组合 7"/>
          <p:cNvGrpSpPr/>
          <p:nvPr/>
        </p:nvGrpSpPr>
        <p:grpSpPr>
          <a:xfrm>
            <a:off x="0" y="857568"/>
            <a:ext cx="575945" cy="574675"/>
            <a:chOff x="510" y="278"/>
            <a:chExt cx="907" cy="905"/>
          </a:xfrm>
        </p:grpSpPr>
        <p:sp>
          <p:nvSpPr>
            <p:cNvPr id="7" name="矩形 6"/>
            <p:cNvSpPr/>
            <p:nvPr/>
          </p:nvSpPr>
          <p:spPr>
            <a:xfrm>
              <a:off x="907" y="673"/>
              <a:ext cx="510" cy="5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nvSpPr>
          <p:spPr>
            <a:xfrm>
              <a:off x="510" y="278"/>
              <a:ext cx="398" cy="3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pic>
        <p:nvPicPr>
          <p:cNvPr id="12" name="Picture 2"/>
          <p:cNvPicPr>
            <a:picLocks noChangeAspect="1" noChangeArrowheads="1"/>
          </p:cNvPicPr>
          <p:nvPr/>
        </p:nvPicPr>
        <p:blipFill>
          <a:blip r:embed="rId5" cstate="print"/>
          <a:srcRect/>
          <a:stretch>
            <a:fillRect/>
          </a:stretch>
        </p:blipFill>
        <p:spPr bwMode="auto">
          <a:xfrm>
            <a:off x="-1" y="6029920"/>
            <a:ext cx="9180513" cy="279400"/>
          </a:xfrm>
          <a:prstGeom prst="rect">
            <a:avLst/>
          </a:prstGeom>
          <a:noFill/>
          <a:ln w="9525">
            <a:noFill/>
            <a:miter lim="800000"/>
            <a:headEnd/>
            <a:tailEnd/>
          </a:ln>
        </p:spPr>
      </p:pic>
      <p:sp>
        <p:nvSpPr>
          <p:cNvPr id="13" name="Rectangle 14"/>
          <p:cNvSpPr>
            <a:spLocks noChangeArrowheads="1"/>
          </p:cNvSpPr>
          <p:nvPr/>
        </p:nvSpPr>
        <p:spPr bwMode="auto">
          <a:xfrm>
            <a:off x="1476077" y="2492896"/>
            <a:ext cx="6264275" cy="2221680"/>
          </a:xfrm>
          <a:prstGeom prst="rect">
            <a:avLst/>
          </a:prstGeom>
          <a:gradFill rotWithShape="1">
            <a:gsLst>
              <a:gs pos="0">
                <a:srgbClr val="FBBE0D">
                  <a:alpha val="70000"/>
                </a:srgbClr>
              </a:gs>
              <a:gs pos="100000">
                <a:schemeClr val="bg1"/>
              </a:gs>
            </a:gsLst>
            <a:lin ang="5400000" scaled="1"/>
          </a:gradFill>
          <a:ln w="9525">
            <a:noFill/>
            <a:miter lim="800000"/>
            <a:headEnd/>
            <a:tailEnd/>
          </a:ln>
        </p:spPr>
        <p:txBody>
          <a:bodyPr wrap="none" anchor="ctr"/>
          <a:lstStyle/>
          <a:p>
            <a:pPr algn="ctr"/>
            <a:endParaRPr lang="zh-CN" altLang="en-US">
              <a:latin typeface="Calibri" pitchFamily="34" charset="0"/>
            </a:endParaRPr>
          </a:p>
        </p:txBody>
      </p:sp>
      <p:sp>
        <p:nvSpPr>
          <p:cNvPr id="14" name="AutoShape 16"/>
          <p:cNvSpPr>
            <a:spLocks noChangeArrowheads="1"/>
          </p:cNvSpPr>
          <p:nvPr/>
        </p:nvSpPr>
        <p:spPr bwMode="auto">
          <a:xfrm>
            <a:off x="1044277" y="4333577"/>
            <a:ext cx="6696075" cy="1311275"/>
          </a:xfrm>
          <a:prstGeom prst="cube">
            <a:avLst>
              <a:gd name="adj" fmla="val 62583"/>
            </a:avLst>
          </a:prstGeom>
          <a:solidFill>
            <a:srgbClr val="266AB1"/>
          </a:solidFill>
          <a:ln w="9525">
            <a:solidFill>
              <a:srgbClr val="FFFFFF"/>
            </a:solidFill>
            <a:miter lim="800000"/>
            <a:headEnd/>
            <a:tailEnd/>
          </a:ln>
        </p:spPr>
        <p:txBody>
          <a:bodyPr wrap="none" anchor="ctr"/>
          <a:lstStyle/>
          <a:p>
            <a:pPr algn="ctr"/>
            <a:endParaRPr lang="zh-CN" altLang="en-US">
              <a:latin typeface="Calibri" pitchFamily="34" charset="0"/>
            </a:endParaRPr>
          </a:p>
        </p:txBody>
      </p:sp>
      <p:sp>
        <p:nvSpPr>
          <p:cNvPr id="15" name="Line 17"/>
          <p:cNvSpPr>
            <a:spLocks noChangeShapeType="1"/>
          </p:cNvSpPr>
          <p:nvPr/>
        </p:nvSpPr>
        <p:spPr bwMode="auto">
          <a:xfrm flipV="1">
            <a:off x="1044277" y="5167014"/>
            <a:ext cx="6335712" cy="0"/>
          </a:xfrm>
          <a:prstGeom prst="line">
            <a:avLst/>
          </a:prstGeom>
          <a:noFill/>
          <a:ln w="38100">
            <a:solidFill>
              <a:srgbClr val="808080"/>
            </a:solidFill>
            <a:round/>
            <a:headEnd/>
            <a:tailEnd type="stealth" w="sm" len="lg"/>
          </a:ln>
        </p:spPr>
        <p:txBody>
          <a:bodyPr wrap="none" anchor="ctr"/>
          <a:lstStyle/>
          <a:p>
            <a:endParaRPr lang="zh-CN" altLang="en-US"/>
          </a:p>
        </p:txBody>
      </p:sp>
      <p:pic>
        <p:nvPicPr>
          <p:cNvPr id="16" name="Picture 20" descr="유리관2"/>
          <p:cNvPicPr>
            <a:picLocks noChangeAspect="1" noChangeArrowheads="1"/>
          </p:cNvPicPr>
          <p:nvPr/>
        </p:nvPicPr>
        <p:blipFill>
          <a:blip r:embed="rId6" cstate="print"/>
          <a:srcRect/>
          <a:stretch>
            <a:fillRect/>
          </a:stretch>
        </p:blipFill>
        <p:spPr bwMode="auto">
          <a:xfrm>
            <a:off x="3063577" y="2523827"/>
            <a:ext cx="571500" cy="2673350"/>
          </a:xfrm>
          <a:prstGeom prst="rect">
            <a:avLst/>
          </a:prstGeom>
          <a:noFill/>
          <a:ln w="9525">
            <a:noFill/>
            <a:miter lim="800000"/>
            <a:headEnd/>
            <a:tailEnd/>
          </a:ln>
        </p:spPr>
      </p:pic>
      <p:sp>
        <p:nvSpPr>
          <p:cNvPr id="17" name="Rectangle 21"/>
          <p:cNvSpPr>
            <a:spLocks noChangeArrowheads="1"/>
          </p:cNvSpPr>
          <p:nvPr/>
        </p:nvSpPr>
        <p:spPr bwMode="auto">
          <a:xfrm>
            <a:off x="1761827" y="2682577"/>
            <a:ext cx="577850" cy="400050"/>
          </a:xfrm>
          <a:prstGeom prst="rect">
            <a:avLst/>
          </a:prstGeom>
          <a:noFill/>
          <a:ln w="9525">
            <a:noFill/>
            <a:miter lim="800000"/>
            <a:headEnd/>
            <a:tailEnd/>
          </a:ln>
        </p:spPr>
        <p:txBody>
          <a:bodyPr>
            <a:spAutoFit/>
          </a:bodyPr>
          <a:lstStyle/>
          <a:p>
            <a:r>
              <a:rPr lang="en-US" altLang="zh-CN" sz="2000" b="1">
                <a:latin typeface="Calibri" pitchFamily="34" charset="0"/>
                <a:ea typeface="黑体" pitchFamily="49" charset="-122"/>
              </a:rPr>
              <a:t>18</a:t>
            </a:r>
            <a:endParaRPr lang="zh-CN" altLang="en-US" sz="2000" b="1">
              <a:latin typeface="Calibri" pitchFamily="34" charset="0"/>
              <a:ea typeface="黑体" pitchFamily="49" charset="-122"/>
            </a:endParaRPr>
          </a:p>
        </p:txBody>
      </p:sp>
      <p:sp>
        <p:nvSpPr>
          <p:cNvPr id="20" name="Rectangle 22"/>
          <p:cNvSpPr>
            <a:spLocks noChangeArrowheads="1"/>
          </p:cNvSpPr>
          <p:nvPr/>
        </p:nvSpPr>
        <p:spPr bwMode="auto">
          <a:xfrm>
            <a:off x="3123902" y="2655589"/>
            <a:ext cx="577850" cy="400050"/>
          </a:xfrm>
          <a:prstGeom prst="rect">
            <a:avLst/>
          </a:prstGeom>
          <a:noFill/>
          <a:ln w="9525">
            <a:noFill/>
            <a:miter lim="800000"/>
            <a:headEnd/>
            <a:tailEnd/>
          </a:ln>
        </p:spPr>
        <p:txBody>
          <a:bodyPr>
            <a:spAutoFit/>
          </a:bodyPr>
          <a:lstStyle/>
          <a:p>
            <a:r>
              <a:rPr lang="en-US" altLang="zh-CN" sz="2000" b="1">
                <a:latin typeface="Calibri" pitchFamily="34" charset="0"/>
                <a:ea typeface="黑体" pitchFamily="49" charset="-122"/>
              </a:rPr>
              <a:t>49</a:t>
            </a:r>
            <a:endParaRPr lang="zh-CN" altLang="en-US" sz="2000" b="1">
              <a:latin typeface="Calibri" pitchFamily="34" charset="0"/>
              <a:ea typeface="黑体" pitchFamily="49" charset="-122"/>
            </a:endParaRPr>
          </a:p>
        </p:txBody>
      </p:sp>
      <p:sp>
        <p:nvSpPr>
          <p:cNvPr id="21" name="Rectangle 23"/>
          <p:cNvSpPr>
            <a:spLocks noChangeArrowheads="1"/>
          </p:cNvSpPr>
          <p:nvPr/>
        </p:nvSpPr>
        <p:spPr bwMode="auto">
          <a:xfrm>
            <a:off x="4597102" y="2655589"/>
            <a:ext cx="539750" cy="400050"/>
          </a:xfrm>
          <a:prstGeom prst="rect">
            <a:avLst/>
          </a:prstGeom>
          <a:noFill/>
          <a:ln w="9525">
            <a:noFill/>
            <a:miter lim="800000"/>
            <a:headEnd/>
            <a:tailEnd/>
          </a:ln>
        </p:spPr>
        <p:txBody>
          <a:bodyPr>
            <a:spAutoFit/>
          </a:bodyPr>
          <a:lstStyle/>
          <a:p>
            <a:r>
              <a:rPr lang="en-US" altLang="zh-CN" sz="2000" b="1">
                <a:latin typeface="Calibri" pitchFamily="34" charset="0"/>
                <a:ea typeface="黑体" pitchFamily="49" charset="-122"/>
              </a:rPr>
              <a:t>44</a:t>
            </a:r>
          </a:p>
        </p:txBody>
      </p:sp>
      <p:sp>
        <p:nvSpPr>
          <p:cNvPr id="22" name="Text Box 27"/>
          <p:cNvSpPr txBox="1">
            <a:spLocks noChangeArrowheads="1"/>
          </p:cNvSpPr>
          <p:nvPr/>
        </p:nvSpPr>
        <p:spPr bwMode="auto">
          <a:xfrm>
            <a:off x="1187152" y="5652789"/>
            <a:ext cx="1285875" cy="677108"/>
          </a:xfrm>
          <a:prstGeom prst="rect">
            <a:avLst/>
          </a:prstGeom>
          <a:noFill/>
          <a:ln w="9525">
            <a:noFill/>
            <a:miter lim="800000"/>
            <a:headEnd/>
            <a:tailEnd/>
          </a:ln>
        </p:spPr>
        <p:txBody>
          <a:bodyPr>
            <a:spAutoFit/>
          </a:bodyPr>
          <a:lstStyle/>
          <a:p>
            <a:pPr algn="ctr" latinLnBrk="1"/>
            <a:r>
              <a:rPr lang="zh-CN" altLang="en-US" sz="1900" b="1" dirty="0">
                <a:solidFill>
                  <a:srgbClr val="FF0000"/>
                </a:solidFill>
                <a:latin typeface="华文楷体" panose="02010600040101010101" pitchFamily="2" charset="-122"/>
                <a:ea typeface="华文楷体" panose="02010600040101010101" pitchFamily="2" charset="-122"/>
              </a:rPr>
              <a:t>学院</a:t>
            </a:r>
            <a:endParaRPr lang="en-US" altLang="zh-CN" sz="1900" b="1" dirty="0">
              <a:solidFill>
                <a:srgbClr val="FF0000"/>
              </a:solidFill>
              <a:latin typeface="华文楷体" panose="02010600040101010101" pitchFamily="2" charset="-122"/>
              <a:ea typeface="华文楷体" panose="02010600040101010101" pitchFamily="2" charset="-122"/>
            </a:endParaRPr>
          </a:p>
          <a:p>
            <a:pPr algn="ctr" latinLnBrk="1"/>
            <a:r>
              <a:rPr lang="en-US" altLang="zh-CN" sz="1900" b="1" dirty="0">
                <a:solidFill>
                  <a:srgbClr val="FF0000"/>
                </a:solidFill>
                <a:latin typeface="华文楷体" panose="02010600040101010101" pitchFamily="2" charset="-122"/>
                <a:ea typeface="华文楷体" panose="02010600040101010101" pitchFamily="2" charset="-122"/>
              </a:rPr>
              <a:t>Schools</a:t>
            </a:r>
            <a:endParaRPr lang="zh-CN" altLang="en-US" sz="1900" b="1" dirty="0">
              <a:solidFill>
                <a:srgbClr val="FF0000"/>
              </a:solidFill>
              <a:latin typeface="华文楷体" panose="02010600040101010101" pitchFamily="2" charset="-122"/>
              <a:ea typeface="华文楷体" panose="02010600040101010101" pitchFamily="2" charset="-122"/>
            </a:endParaRPr>
          </a:p>
        </p:txBody>
      </p:sp>
      <p:sp>
        <p:nvSpPr>
          <p:cNvPr id="23" name="Text Box 28"/>
          <p:cNvSpPr txBox="1">
            <a:spLocks noChangeArrowheads="1"/>
          </p:cNvSpPr>
          <p:nvPr/>
        </p:nvSpPr>
        <p:spPr bwMode="auto">
          <a:xfrm>
            <a:off x="2123777" y="5663902"/>
            <a:ext cx="2303462" cy="969496"/>
          </a:xfrm>
          <a:prstGeom prst="rect">
            <a:avLst/>
          </a:prstGeom>
          <a:noFill/>
          <a:ln w="9525">
            <a:noFill/>
            <a:miter lim="800000"/>
            <a:headEnd/>
            <a:tailEnd/>
          </a:ln>
        </p:spPr>
        <p:txBody>
          <a:bodyPr>
            <a:spAutoFit/>
          </a:bodyPr>
          <a:lstStyle/>
          <a:p>
            <a:pPr algn="ctr" latinLnBrk="1"/>
            <a:r>
              <a:rPr lang="zh-CN" altLang="en-US" sz="1900" b="1" dirty="0">
                <a:solidFill>
                  <a:srgbClr val="FF0000"/>
                </a:solidFill>
                <a:latin typeface="华文楷体" panose="02010600040101010101" pitchFamily="2" charset="-122"/>
                <a:ea typeface="华文楷体" panose="02010600040101010101" pitchFamily="2" charset="-122"/>
              </a:rPr>
              <a:t>本科专业</a:t>
            </a:r>
            <a:endParaRPr lang="en-US" altLang="zh-CN" sz="1900" b="1" dirty="0">
              <a:solidFill>
                <a:srgbClr val="FF0000"/>
              </a:solidFill>
              <a:latin typeface="华文楷体" panose="02010600040101010101" pitchFamily="2" charset="-122"/>
              <a:ea typeface="华文楷体" panose="02010600040101010101" pitchFamily="2" charset="-122"/>
            </a:endParaRPr>
          </a:p>
          <a:p>
            <a:pPr algn="ctr" latinLnBrk="1"/>
            <a:r>
              <a:rPr lang="en-US" altLang="zh-CN" sz="1900" b="1" dirty="0">
                <a:solidFill>
                  <a:srgbClr val="FF0000"/>
                </a:solidFill>
                <a:latin typeface="华文楷体" panose="02010600040101010101" pitchFamily="2" charset="-122"/>
                <a:ea typeface="华文楷体" panose="02010600040101010101" pitchFamily="2" charset="-122"/>
              </a:rPr>
              <a:t>Undergraduate </a:t>
            </a:r>
          </a:p>
          <a:p>
            <a:pPr algn="ctr" latinLnBrk="1"/>
            <a:r>
              <a:rPr lang="en-US" altLang="zh-CN" sz="1900" b="1" dirty="0">
                <a:solidFill>
                  <a:srgbClr val="FF0000"/>
                </a:solidFill>
                <a:latin typeface="华文楷体" panose="02010600040101010101" pitchFamily="2" charset="-122"/>
                <a:ea typeface="华文楷体" panose="02010600040101010101" pitchFamily="2" charset="-122"/>
              </a:rPr>
              <a:t>Majors</a:t>
            </a:r>
            <a:endParaRPr lang="zh-CN" altLang="en-US" sz="1900" b="1" dirty="0">
              <a:solidFill>
                <a:srgbClr val="FF0000"/>
              </a:solidFill>
              <a:latin typeface="华文楷体" panose="02010600040101010101" pitchFamily="2" charset="-122"/>
              <a:ea typeface="华文楷体" panose="02010600040101010101" pitchFamily="2" charset="-122"/>
            </a:endParaRPr>
          </a:p>
        </p:txBody>
      </p:sp>
      <p:sp>
        <p:nvSpPr>
          <p:cNvPr id="24" name="Text Box 29"/>
          <p:cNvSpPr txBox="1">
            <a:spLocks noChangeArrowheads="1"/>
          </p:cNvSpPr>
          <p:nvPr/>
        </p:nvSpPr>
        <p:spPr bwMode="auto">
          <a:xfrm>
            <a:off x="3920827" y="5663902"/>
            <a:ext cx="1803400" cy="969496"/>
          </a:xfrm>
          <a:prstGeom prst="rect">
            <a:avLst/>
          </a:prstGeom>
          <a:noFill/>
          <a:ln w="9525">
            <a:noFill/>
            <a:miter lim="800000"/>
            <a:headEnd/>
            <a:tailEnd/>
          </a:ln>
        </p:spPr>
        <p:txBody>
          <a:bodyPr>
            <a:spAutoFit/>
          </a:bodyPr>
          <a:lstStyle/>
          <a:p>
            <a:pPr algn="ctr" latinLnBrk="1"/>
            <a:r>
              <a:rPr lang="zh-CN" altLang="en-US" sz="1900" b="1" dirty="0">
                <a:solidFill>
                  <a:srgbClr val="FF0000"/>
                </a:solidFill>
                <a:latin typeface="华文楷体" panose="02010600040101010101" pitchFamily="2" charset="-122"/>
                <a:ea typeface="华文楷体" panose="02010600040101010101" pitchFamily="2" charset="-122"/>
              </a:rPr>
              <a:t>硕士学位</a:t>
            </a:r>
            <a:endParaRPr lang="en-US" altLang="zh-CN" sz="1900" b="1" dirty="0">
              <a:solidFill>
                <a:srgbClr val="FF0000"/>
              </a:solidFill>
              <a:latin typeface="华文楷体" panose="02010600040101010101" pitchFamily="2" charset="-122"/>
              <a:ea typeface="华文楷体" panose="02010600040101010101" pitchFamily="2" charset="-122"/>
            </a:endParaRPr>
          </a:p>
          <a:p>
            <a:pPr algn="ctr" latinLnBrk="1"/>
            <a:r>
              <a:rPr lang="en-US" altLang="zh-CN" sz="1900" b="1" dirty="0">
                <a:solidFill>
                  <a:srgbClr val="FF0000"/>
                </a:solidFill>
                <a:latin typeface="华文楷体" panose="02010600040101010101" pitchFamily="2" charset="-122"/>
                <a:ea typeface="华文楷体" panose="02010600040101010101" pitchFamily="2" charset="-122"/>
              </a:rPr>
              <a:t>Master </a:t>
            </a:r>
          </a:p>
          <a:p>
            <a:pPr algn="ctr" latinLnBrk="1"/>
            <a:r>
              <a:rPr lang="en-US" altLang="zh-CN" sz="1900" b="1" dirty="0">
                <a:solidFill>
                  <a:srgbClr val="FF0000"/>
                </a:solidFill>
                <a:latin typeface="华文楷体" panose="02010600040101010101" pitchFamily="2" charset="-122"/>
                <a:ea typeface="华文楷体" panose="02010600040101010101" pitchFamily="2" charset="-122"/>
              </a:rPr>
              <a:t>Programs</a:t>
            </a:r>
            <a:endParaRPr lang="zh-CN" altLang="en-US" sz="1900" b="1" dirty="0">
              <a:solidFill>
                <a:srgbClr val="FF0000"/>
              </a:solidFill>
              <a:latin typeface="华文楷体" panose="02010600040101010101" pitchFamily="2" charset="-122"/>
              <a:ea typeface="华文楷体" panose="02010600040101010101" pitchFamily="2" charset="-122"/>
            </a:endParaRPr>
          </a:p>
        </p:txBody>
      </p:sp>
      <p:pic>
        <p:nvPicPr>
          <p:cNvPr id="25" name="Picture 31" descr="유리관2"/>
          <p:cNvPicPr>
            <a:picLocks noChangeAspect="1" noChangeArrowheads="1"/>
          </p:cNvPicPr>
          <p:nvPr/>
        </p:nvPicPr>
        <p:blipFill>
          <a:blip r:embed="rId6" cstate="print"/>
          <a:srcRect/>
          <a:stretch>
            <a:fillRect/>
          </a:stretch>
        </p:blipFill>
        <p:spPr bwMode="auto">
          <a:xfrm>
            <a:off x="4500264" y="2523827"/>
            <a:ext cx="571500" cy="2673350"/>
          </a:xfrm>
          <a:prstGeom prst="rect">
            <a:avLst/>
          </a:prstGeom>
          <a:noFill/>
          <a:ln w="9525">
            <a:noFill/>
            <a:miter lim="800000"/>
            <a:headEnd/>
            <a:tailEnd/>
          </a:ln>
        </p:spPr>
      </p:pic>
      <p:sp>
        <p:nvSpPr>
          <p:cNvPr id="26" name="Text Box 33"/>
          <p:cNvSpPr txBox="1">
            <a:spLocks noChangeArrowheads="1"/>
          </p:cNvSpPr>
          <p:nvPr/>
        </p:nvSpPr>
        <p:spPr bwMode="auto">
          <a:xfrm>
            <a:off x="5478164" y="5673427"/>
            <a:ext cx="1739900" cy="969496"/>
          </a:xfrm>
          <a:prstGeom prst="rect">
            <a:avLst/>
          </a:prstGeom>
          <a:noFill/>
          <a:ln w="9525">
            <a:noFill/>
            <a:miter lim="800000"/>
            <a:headEnd/>
            <a:tailEnd/>
          </a:ln>
        </p:spPr>
        <p:txBody>
          <a:bodyPr>
            <a:spAutoFit/>
          </a:bodyPr>
          <a:lstStyle/>
          <a:p>
            <a:pPr algn="ctr" latinLnBrk="1"/>
            <a:r>
              <a:rPr lang="zh-CN" altLang="en-US" sz="1900" b="1" dirty="0">
                <a:solidFill>
                  <a:srgbClr val="FF0000"/>
                </a:solidFill>
                <a:latin typeface="华文楷体" panose="02010600040101010101" pitchFamily="2" charset="-122"/>
                <a:ea typeface="华文楷体" panose="02010600040101010101" pitchFamily="2" charset="-122"/>
              </a:rPr>
              <a:t>博士学位</a:t>
            </a:r>
            <a:endParaRPr lang="en-US" altLang="zh-CN" sz="1900" b="1" dirty="0">
              <a:solidFill>
                <a:srgbClr val="FF0000"/>
              </a:solidFill>
              <a:latin typeface="华文楷体" panose="02010600040101010101" pitchFamily="2" charset="-122"/>
              <a:ea typeface="华文楷体" panose="02010600040101010101" pitchFamily="2" charset="-122"/>
            </a:endParaRPr>
          </a:p>
          <a:p>
            <a:pPr algn="ctr" latinLnBrk="1"/>
            <a:r>
              <a:rPr lang="en-US" altLang="zh-CN" sz="1900" b="1" dirty="0">
                <a:solidFill>
                  <a:srgbClr val="FF0000"/>
                </a:solidFill>
                <a:latin typeface="华文楷体" panose="02010600040101010101" pitchFamily="2" charset="-122"/>
                <a:ea typeface="华文楷体" panose="02010600040101010101" pitchFamily="2" charset="-122"/>
              </a:rPr>
              <a:t>Doctor </a:t>
            </a:r>
          </a:p>
          <a:p>
            <a:pPr algn="ctr" latinLnBrk="1"/>
            <a:r>
              <a:rPr lang="en-US" altLang="zh-CN" sz="1900" b="1" dirty="0">
                <a:solidFill>
                  <a:srgbClr val="FF0000"/>
                </a:solidFill>
                <a:latin typeface="华文楷体" panose="02010600040101010101" pitchFamily="2" charset="-122"/>
                <a:ea typeface="华文楷体" panose="02010600040101010101" pitchFamily="2" charset="-122"/>
              </a:rPr>
              <a:t>Programs</a:t>
            </a:r>
          </a:p>
        </p:txBody>
      </p:sp>
      <p:pic>
        <p:nvPicPr>
          <p:cNvPr id="27" name="Picture 31" descr="유리관2"/>
          <p:cNvPicPr>
            <a:picLocks noChangeAspect="1" noChangeArrowheads="1"/>
          </p:cNvPicPr>
          <p:nvPr/>
        </p:nvPicPr>
        <p:blipFill>
          <a:blip r:embed="rId6" cstate="print"/>
          <a:srcRect/>
          <a:stretch>
            <a:fillRect/>
          </a:stretch>
        </p:blipFill>
        <p:spPr bwMode="auto">
          <a:xfrm>
            <a:off x="6084589" y="2523827"/>
            <a:ext cx="571500" cy="2673350"/>
          </a:xfrm>
          <a:prstGeom prst="rect">
            <a:avLst/>
          </a:prstGeom>
          <a:noFill/>
          <a:ln w="9525">
            <a:noFill/>
            <a:miter lim="800000"/>
            <a:headEnd/>
            <a:tailEnd/>
          </a:ln>
        </p:spPr>
      </p:pic>
      <p:sp>
        <p:nvSpPr>
          <p:cNvPr id="28" name="AutoShape 32"/>
          <p:cNvSpPr>
            <a:spLocks noChangeArrowheads="1"/>
          </p:cNvSpPr>
          <p:nvPr/>
        </p:nvSpPr>
        <p:spPr bwMode="auto">
          <a:xfrm>
            <a:off x="6244927" y="4976514"/>
            <a:ext cx="268287" cy="85725"/>
          </a:xfrm>
          <a:prstGeom prst="can">
            <a:avLst>
              <a:gd name="adj" fmla="val 9227"/>
            </a:avLst>
          </a:prstGeom>
          <a:solidFill>
            <a:srgbClr val="FF0000"/>
          </a:solidFill>
          <a:ln w="9525">
            <a:noFill/>
            <a:round/>
            <a:headEnd/>
            <a:tailEnd/>
          </a:ln>
        </p:spPr>
        <p:txBody>
          <a:bodyPr wrap="none" anchor="ctr"/>
          <a:lstStyle/>
          <a:p>
            <a:pPr algn="ctr" latinLnBrk="1"/>
            <a:endParaRPr kumimoji="1" lang="en-US" altLang="ko-KR" sz="1000">
              <a:solidFill>
                <a:srgbClr val="FFFFFF"/>
              </a:solidFill>
              <a:latin typeface="HY각헤드라인M"/>
              <a:ea typeface="HY각헤드라인M"/>
              <a:cs typeface="HY각헤드라인M"/>
            </a:endParaRPr>
          </a:p>
        </p:txBody>
      </p:sp>
      <p:sp>
        <p:nvSpPr>
          <p:cNvPr id="29" name="Rectangle 34"/>
          <p:cNvSpPr>
            <a:spLocks noChangeArrowheads="1"/>
          </p:cNvSpPr>
          <p:nvPr/>
        </p:nvSpPr>
        <p:spPr bwMode="auto">
          <a:xfrm>
            <a:off x="6214764" y="2668289"/>
            <a:ext cx="506413" cy="400050"/>
          </a:xfrm>
          <a:prstGeom prst="rect">
            <a:avLst/>
          </a:prstGeom>
          <a:noFill/>
          <a:ln w="9525">
            <a:noFill/>
            <a:miter lim="800000"/>
            <a:headEnd/>
            <a:tailEnd/>
          </a:ln>
        </p:spPr>
        <p:txBody>
          <a:bodyPr>
            <a:spAutoFit/>
          </a:bodyPr>
          <a:lstStyle/>
          <a:p>
            <a:r>
              <a:rPr lang="en-US" altLang="zh-CN" sz="2000" b="1">
                <a:latin typeface="Calibri" pitchFamily="34" charset="0"/>
                <a:ea typeface="黑体" pitchFamily="49" charset="-122"/>
              </a:rPr>
              <a:t>2</a:t>
            </a:r>
          </a:p>
        </p:txBody>
      </p:sp>
      <p:sp>
        <p:nvSpPr>
          <p:cNvPr id="30" name="AutoShape 26"/>
          <p:cNvSpPr>
            <a:spLocks noChangeArrowheads="1"/>
          </p:cNvSpPr>
          <p:nvPr/>
        </p:nvSpPr>
        <p:spPr bwMode="auto">
          <a:xfrm>
            <a:off x="4643139" y="3190577"/>
            <a:ext cx="300038" cy="1887537"/>
          </a:xfrm>
          <a:prstGeom prst="can">
            <a:avLst>
              <a:gd name="adj" fmla="val 15407"/>
            </a:avLst>
          </a:prstGeom>
          <a:solidFill>
            <a:srgbClr val="008080"/>
          </a:solidFill>
          <a:ln w="9525">
            <a:noFill/>
            <a:round/>
            <a:headEnd/>
            <a:tailEnd/>
          </a:ln>
        </p:spPr>
        <p:txBody>
          <a:bodyPr wrap="none" anchor="ctr"/>
          <a:lstStyle/>
          <a:p>
            <a:pPr algn="ctr" latinLnBrk="1"/>
            <a:endParaRPr kumimoji="1" lang="en-US" altLang="ko-KR" sz="1000">
              <a:solidFill>
                <a:srgbClr val="FFFFFF"/>
              </a:solidFill>
              <a:latin typeface="HY각헤드라인M"/>
              <a:ea typeface="HY각헤드라인M"/>
              <a:cs typeface="HY각헤드라인M"/>
            </a:endParaRPr>
          </a:p>
        </p:txBody>
      </p:sp>
      <p:pic>
        <p:nvPicPr>
          <p:cNvPr id="31" name="Picture 18" descr="유리관2"/>
          <p:cNvPicPr>
            <a:picLocks noChangeAspect="1" noChangeArrowheads="1"/>
          </p:cNvPicPr>
          <p:nvPr/>
        </p:nvPicPr>
        <p:blipFill>
          <a:blip r:embed="rId6" cstate="print"/>
          <a:srcRect/>
          <a:stretch>
            <a:fillRect/>
          </a:stretch>
        </p:blipFill>
        <p:spPr bwMode="auto">
          <a:xfrm>
            <a:off x="1691977" y="2523827"/>
            <a:ext cx="571500" cy="2671762"/>
          </a:xfrm>
          <a:prstGeom prst="rect">
            <a:avLst/>
          </a:prstGeom>
          <a:noFill/>
          <a:ln w="9525">
            <a:noFill/>
            <a:miter lim="800000"/>
            <a:headEnd/>
            <a:tailEnd/>
          </a:ln>
        </p:spPr>
      </p:pic>
      <p:sp>
        <p:nvSpPr>
          <p:cNvPr id="32" name="AutoShape 25"/>
          <p:cNvSpPr>
            <a:spLocks noChangeArrowheads="1"/>
          </p:cNvSpPr>
          <p:nvPr/>
        </p:nvSpPr>
        <p:spPr bwMode="auto">
          <a:xfrm>
            <a:off x="1834852" y="4143077"/>
            <a:ext cx="300037" cy="927100"/>
          </a:xfrm>
          <a:prstGeom prst="can">
            <a:avLst>
              <a:gd name="adj" fmla="val 29841"/>
            </a:avLst>
          </a:prstGeom>
          <a:gradFill rotWithShape="1">
            <a:gsLst>
              <a:gs pos="0">
                <a:srgbClr val="2F5E76"/>
              </a:gs>
              <a:gs pos="50000">
                <a:srgbClr val="66CCFF"/>
              </a:gs>
              <a:gs pos="100000">
                <a:srgbClr val="2F5E76"/>
              </a:gs>
            </a:gsLst>
            <a:lin ang="0" scaled="1"/>
          </a:gradFill>
          <a:ln w="9525">
            <a:noFill/>
            <a:round/>
            <a:headEnd/>
            <a:tailEnd/>
          </a:ln>
        </p:spPr>
        <p:txBody>
          <a:bodyPr wrap="none" anchor="ctr"/>
          <a:lstStyle/>
          <a:p>
            <a:pPr algn="ctr"/>
            <a:endParaRPr lang="zh-CN" altLang="en-US">
              <a:latin typeface="Calibri" pitchFamily="34" charset="0"/>
            </a:endParaRPr>
          </a:p>
        </p:txBody>
      </p:sp>
      <p:sp>
        <p:nvSpPr>
          <p:cNvPr id="33" name="AutoShape 24"/>
          <p:cNvSpPr>
            <a:spLocks noChangeArrowheads="1"/>
          </p:cNvSpPr>
          <p:nvPr/>
        </p:nvSpPr>
        <p:spPr bwMode="auto">
          <a:xfrm>
            <a:off x="3206452" y="2969914"/>
            <a:ext cx="285750" cy="2125663"/>
          </a:xfrm>
          <a:prstGeom prst="can">
            <a:avLst>
              <a:gd name="adj" fmla="val 15188"/>
            </a:avLst>
          </a:prstGeom>
          <a:gradFill rotWithShape="1">
            <a:gsLst>
              <a:gs pos="0">
                <a:srgbClr val="762F00"/>
              </a:gs>
              <a:gs pos="50000">
                <a:srgbClr val="FF6600"/>
              </a:gs>
              <a:gs pos="100000">
                <a:srgbClr val="762F00"/>
              </a:gs>
            </a:gsLst>
            <a:lin ang="0" scaled="1"/>
          </a:gradFill>
          <a:ln w="9525">
            <a:noFill/>
            <a:round/>
            <a:headEnd/>
            <a:tailEnd/>
          </a:ln>
        </p:spPr>
        <p:txBody>
          <a:bodyPr wrap="none" anchor="ctr"/>
          <a:lstStyle/>
          <a:p>
            <a:pPr algn="ctr" latinLnBrk="1"/>
            <a:endParaRPr kumimoji="1" lang="en-US" altLang="ko-KR" sz="1000">
              <a:solidFill>
                <a:srgbClr val="FFFFFF"/>
              </a:solidFill>
              <a:latin typeface="HY각헤드라인M"/>
              <a:ea typeface="HY각헤드라인M"/>
              <a:cs typeface="HY각헤드라인M"/>
            </a:endParaRPr>
          </a:p>
        </p:txBody>
      </p:sp>
      <p:sp>
        <p:nvSpPr>
          <p:cNvPr id="34" name="TextBox 10"/>
          <p:cNvSpPr>
            <a:spLocks noChangeArrowheads="1"/>
          </p:cNvSpPr>
          <p:nvPr/>
        </p:nvSpPr>
        <p:spPr bwMode="auto">
          <a:xfrm>
            <a:off x="3143250" y="5735191"/>
            <a:ext cx="3071813" cy="666750"/>
          </a:xfrm>
          <a:prstGeom prst="rect">
            <a:avLst/>
          </a:prstGeom>
          <a:noFill/>
          <a:ln w="9525">
            <a:noFill/>
            <a:miter lim="800000"/>
            <a:headEnd/>
            <a:tailEnd/>
          </a:ln>
        </p:spPr>
        <p:txBody>
          <a:bodyPr/>
          <a:lstStyle/>
          <a:p>
            <a:pPr>
              <a:lnSpc>
                <a:spcPct val="120000"/>
              </a:lnSpc>
              <a:buFont typeface="Wingdings" pitchFamily="2" charset="2"/>
              <a:buNone/>
            </a:pPr>
            <a:endParaRPr lang="en-US" altLang="zh-CN" sz="1700">
              <a:latin typeface="Arial Unicode MS" pitchFamily="34" charset="-122"/>
              <a:ea typeface="Arial Unicode MS" pitchFamily="34" charset="-122"/>
              <a:sym typeface="Calibri" pitchFamily="34" charset="0"/>
            </a:endParaRPr>
          </a:p>
        </p:txBody>
      </p:sp>
      <p:sp>
        <p:nvSpPr>
          <p:cNvPr id="38" name="矩形 37"/>
          <p:cNvSpPr/>
          <p:nvPr/>
        </p:nvSpPr>
        <p:spPr>
          <a:xfrm>
            <a:off x="2339752" y="1579439"/>
            <a:ext cx="4572000" cy="769441"/>
          </a:xfrm>
          <a:prstGeom prst="rect">
            <a:avLst/>
          </a:prstGeom>
        </p:spPr>
        <p:txBody>
          <a:bodyPr>
            <a:spAutoFit/>
          </a:bodyPr>
          <a:lstStyle/>
          <a:p>
            <a:pPr algn="ctr" fontAlgn="base">
              <a:spcBef>
                <a:spcPct val="0"/>
              </a:spcBef>
              <a:spcAft>
                <a:spcPct val="0"/>
              </a:spcAft>
              <a:defRPr/>
            </a:pPr>
            <a:r>
              <a:rPr lang="zh-CN" altLang="zh-CN" sz="2200" b="1" noProof="1" smtClean="0">
                <a:solidFill>
                  <a:srgbClr val="C00000"/>
                </a:solidFill>
                <a:latin typeface="华文楷体" panose="02010600040101010101" pitchFamily="2" charset="-122"/>
                <a:ea typeface="华文楷体" panose="02010600040101010101" pitchFamily="2" charset="-122"/>
              </a:rPr>
              <a:t>学科专业</a:t>
            </a:r>
          </a:p>
          <a:p>
            <a:pPr algn="ctr" fontAlgn="base">
              <a:spcBef>
                <a:spcPct val="0"/>
              </a:spcBef>
              <a:spcAft>
                <a:spcPct val="0"/>
              </a:spcAft>
              <a:defRPr/>
            </a:pPr>
            <a:r>
              <a:rPr lang="en-US" altLang="zh-CN" sz="2200" b="1" noProof="1" smtClean="0">
                <a:solidFill>
                  <a:srgbClr val="C00000"/>
                </a:solidFill>
                <a:latin typeface="华文楷体" panose="02010600040101010101" pitchFamily="2" charset="-122"/>
                <a:ea typeface="华文楷体" panose="02010600040101010101" pitchFamily="2" charset="-122"/>
              </a:rPr>
              <a:t>Discipline</a:t>
            </a:r>
            <a:endParaRPr lang="zh-CN" alt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p:bldP spid="20" grpId="0"/>
      <p:bldP spid="21" grpId="0"/>
      <p:bldP spid="22" grpId="0"/>
      <p:bldP spid="23" grpId="0"/>
      <p:bldP spid="24" grpId="0"/>
      <p:bldP spid="26" grpId="0"/>
      <p:bldP spid="28" grpId="0" animBg="1"/>
      <p:bldP spid="29" grpId="0"/>
      <p:bldP spid="30"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 y="1554297"/>
            <a:ext cx="9205913" cy="4446587"/>
          </a:xfrm>
          <a:prstGeom prst="rect">
            <a:avLst/>
          </a:prstGeom>
          <a:gradFill>
            <a:gsLst>
              <a:gs pos="0">
                <a:schemeClr val="bg1">
                  <a:lumMod val="9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4105" name="TextBox 3"/>
          <p:cNvSpPr txBox="1">
            <a:spLocks noChangeArrowheads="1"/>
          </p:cNvSpPr>
          <p:nvPr/>
        </p:nvSpPr>
        <p:spPr bwMode="auto">
          <a:xfrm>
            <a:off x="424180" y="1608588"/>
            <a:ext cx="8489315" cy="1938992"/>
          </a:xfrm>
          <a:prstGeom prst="rect">
            <a:avLst/>
          </a:prstGeom>
          <a:noFill/>
          <a:ln w="9525">
            <a:solidFill>
              <a:schemeClr val="tx1"/>
            </a:solidFill>
            <a:prstDash val="lgDash"/>
            <a:miter lim="800000"/>
          </a:ln>
        </p:spPr>
        <p:txBody>
          <a:bodyPr wrap="square">
            <a:spAutoFit/>
          </a:bodyPr>
          <a:lstStyle/>
          <a:p>
            <a:pPr lvl="0" algn="ctr" fontAlgn="base">
              <a:spcBef>
                <a:spcPct val="0"/>
              </a:spcBef>
              <a:spcAft>
                <a:spcPct val="0"/>
              </a:spcAft>
              <a:defRPr/>
            </a:pPr>
            <a:r>
              <a:rPr lang="zh-CN" altLang="zh-CN" sz="2200" b="1" noProof="1" smtClean="0">
                <a:solidFill>
                  <a:srgbClr val="C00000"/>
                </a:solidFill>
                <a:latin typeface="华文楷体" panose="02010600040101010101" pitchFamily="2" charset="-122"/>
                <a:ea typeface="华文楷体" panose="02010600040101010101" pitchFamily="2" charset="-122"/>
              </a:rPr>
              <a:t>教学团队</a:t>
            </a:r>
          </a:p>
          <a:p>
            <a:pPr lvl="0" algn="ctr" fontAlgn="base">
              <a:spcBef>
                <a:spcPct val="0"/>
              </a:spcBef>
              <a:spcAft>
                <a:spcPct val="0"/>
              </a:spcAft>
              <a:defRPr/>
            </a:pPr>
            <a:r>
              <a:rPr lang="en-US" altLang="zh-CN" sz="2200" b="1" noProof="1" smtClean="0">
                <a:solidFill>
                  <a:srgbClr val="C00000"/>
                </a:solidFill>
                <a:latin typeface="华文楷体" panose="02010600040101010101" pitchFamily="2" charset="-122"/>
                <a:ea typeface="华文楷体" panose="02010600040101010101" pitchFamily="2" charset="-122"/>
              </a:rPr>
              <a:t>Teaching Team</a:t>
            </a:r>
          </a:p>
          <a:p>
            <a:pPr lvl="0"/>
            <a:r>
              <a:rPr lang="zh-CN" altLang="en-US" sz="1900" b="1" dirty="0">
                <a:solidFill>
                  <a:srgbClr val="1D0290"/>
                </a:solidFill>
                <a:latin typeface="华文楷体" panose="02010600040101010101" pitchFamily="2" charset="-122"/>
                <a:ea typeface="华文楷体" panose="02010600040101010101" pitchFamily="2" charset="-122"/>
              </a:rPr>
              <a:t>中国工程院院士1人，国家级教学团队2个，教育部创新团队1个。</a:t>
            </a:r>
          </a:p>
          <a:p>
            <a:pPr lvl="0"/>
            <a:r>
              <a:rPr lang="en-US" altLang="zh-CN" sz="1900" b="1" dirty="0" smtClean="0">
                <a:solidFill>
                  <a:srgbClr val="1D0290"/>
                </a:solidFill>
                <a:latin typeface="华文楷体" panose="02010600040101010101" pitchFamily="2" charset="-122"/>
                <a:ea typeface="华文楷体" panose="02010600040101010101" pitchFamily="2" charset="-122"/>
              </a:rPr>
              <a:t>One</a:t>
            </a:r>
            <a:r>
              <a:rPr lang="zh-CN" altLang="en-US" sz="1900" b="1" dirty="0" smtClean="0">
                <a:solidFill>
                  <a:srgbClr val="1D0290"/>
                </a:solidFill>
                <a:latin typeface="华文楷体" panose="02010600040101010101" pitchFamily="2" charset="-122"/>
                <a:ea typeface="华文楷体" panose="02010600040101010101" pitchFamily="2" charset="-122"/>
              </a:rPr>
              <a:t> academician </a:t>
            </a:r>
            <a:r>
              <a:rPr lang="en-US" altLang="zh-CN" sz="1900" b="1" dirty="0" smtClean="0">
                <a:solidFill>
                  <a:srgbClr val="1D0290"/>
                </a:solidFill>
                <a:latin typeface="华文楷体" panose="02010600040101010101" pitchFamily="2" charset="-122"/>
                <a:ea typeface="华文楷体" panose="02010600040101010101" pitchFamily="2" charset="-122"/>
              </a:rPr>
              <a:t>from </a:t>
            </a:r>
            <a:r>
              <a:rPr lang="zh-CN" altLang="en-US" sz="1900" b="1" dirty="0" smtClean="0">
                <a:solidFill>
                  <a:srgbClr val="1D0290"/>
                </a:solidFill>
                <a:latin typeface="华文楷体" panose="02010600040101010101" pitchFamily="2" charset="-122"/>
                <a:ea typeface="华文楷体" panose="02010600040101010101" pitchFamily="2" charset="-122"/>
              </a:rPr>
              <a:t>Chinese</a:t>
            </a:r>
            <a:r>
              <a:rPr lang="zh-CN" altLang="en-US" sz="1900" b="1" dirty="0">
                <a:solidFill>
                  <a:srgbClr val="1D0290"/>
                </a:solidFill>
                <a:latin typeface="华文楷体" panose="02010600040101010101" pitchFamily="2" charset="-122"/>
                <a:ea typeface="华文楷体" panose="02010600040101010101" pitchFamily="2" charset="-122"/>
              </a:rPr>
              <a:t> Academy of </a:t>
            </a:r>
            <a:r>
              <a:rPr lang="zh-CN" altLang="en-US" sz="1900" b="1" dirty="0" smtClean="0">
                <a:solidFill>
                  <a:srgbClr val="1D0290"/>
                </a:solidFill>
                <a:latin typeface="华文楷体" panose="02010600040101010101" pitchFamily="2" charset="-122"/>
                <a:ea typeface="华文楷体" panose="02010600040101010101" pitchFamily="2" charset="-122"/>
              </a:rPr>
              <a:t>Engineering, </a:t>
            </a:r>
            <a:r>
              <a:rPr lang="zh-CN" altLang="en-US" sz="1900" b="1" dirty="0">
                <a:solidFill>
                  <a:srgbClr val="1D0290"/>
                </a:solidFill>
                <a:latin typeface="华文楷体" panose="02010600040101010101" pitchFamily="2" charset="-122"/>
                <a:ea typeface="华文楷体" panose="02010600040101010101" pitchFamily="2" charset="-122"/>
              </a:rPr>
              <a:t>2 National Teaching Groups and 1 Innovation Group named by the Ministry of Education.</a:t>
            </a:r>
            <a:endParaRPr lang="zh-CN" altLang="en-US" sz="1600" dirty="0">
              <a:solidFill>
                <a:srgbClr val="1D0290"/>
              </a:solidFill>
              <a:ea typeface="黑体" panose="02010600030101010101" pitchFamily="49" charset="-122"/>
            </a:endParaRPr>
          </a:p>
        </p:txBody>
      </p:sp>
      <p:pic>
        <p:nvPicPr>
          <p:cNvPr id="18" name="图片 17" descr="图片3.jpg"/>
          <p:cNvPicPr>
            <a:picLocks noChangeAspect="1"/>
          </p:cNvPicPr>
          <p:nvPr/>
        </p:nvPicPr>
        <p:blipFill>
          <a:blip r:embed="rId4" cstate="print"/>
          <a:stretch>
            <a:fillRect/>
          </a:stretch>
        </p:blipFill>
        <p:spPr>
          <a:xfrm>
            <a:off x="5500800" y="857384"/>
            <a:ext cx="2339725" cy="648000"/>
          </a:xfrm>
          <a:prstGeom prst="rect">
            <a:avLst/>
          </a:prstGeom>
        </p:spPr>
      </p:pic>
      <p:pic>
        <p:nvPicPr>
          <p:cNvPr id="19" name="图片 14" descr="校标-杨志钦"/>
          <p:cNvPicPr>
            <a:picLocks noChangeAspect="1"/>
          </p:cNvPicPr>
          <p:nvPr/>
        </p:nvPicPr>
        <p:blipFill>
          <a:blip r:embed="rId5" cstate="print"/>
          <a:srcRect l="21240" t="17514" r="15916" b="16183"/>
          <a:stretch>
            <a:fillRect/>
          </a:stretch>
        </p:blipFill>
        <p:spPr>
          <a:xfrm>
            <a:off x="8286776" y="857383"/>
            <a:ext cx="627034" cy="636282"/>
          </a:xfrm>
          <a:prstGeom prst="ellipse">
            <a:avLst/>
          </a:prstGeom>
          <a:noFill/>
          <a:ln w="9525">
            <a:noFill/>
          </a:ln>
        </p:spPr>
      </p:pic>
      <p:grpSp>
        <p:nvGrpSpPr>
          <p:cNvPr id="8" name="组合 7"/>
          <p:cNvGrpSpPr/>
          <p:nvPr/>
        </p:nvGrpSpPr>
        <p:grpSpPr>
          <a:xfrm>
            <a:off x="0" y="857568"/>
            <a:ext cx="575945" cy="574675"/>
            <a:chOff x="510" y="278"/>
            <a:chExt cx="907" cy="905"/>
          </a:xfrm>
        </p:grpSpPr>
        <p:sp>
          <p:nvSpPr>
            <p:cNvPr id="7" name="矩形 6"/>
            <p:cNvSpPr/>
            <p:nvPr/>
          </p:nvSpPr>
          <p:spPr>
            <a:xfrm>
              <a:off x="907" y="673"/>
              <a:ext cx="510" cy="5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nvSpPr>
          <p:spPr>
            <a:xfrm>
              <a:off x="510" y="278"/>
              <a:ext cx="398" cy="3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graphicFrame>
        <p:nvGraphicFramePr>
          <p:cNvPr id="1026" name="Object 2"/>
          <p:cNvGraphicFramePr>
            <a:graphicFrameLocks/>
          </p:cNvGraphicFramePr>
          <p:nvPr/>
        </p:nvGraphicFramePr>
        <p:xfrm>
          <a:off x="423863" y="3591396"/>
          <a:ext cx="8489950" cy="2501900"/>
        </p:xfrm>
        <a:graphic>
          <a:graphicData uri="http://schemas.openxmlformats.org/presentationml/2006/ole">
            <p:oleObj spid="_x0000_s1026" r:id="rId6" imgW="7963590" imgH="2499577" progId="PBrush">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8100" y="1565408"/>
            <a:ext cx="9205913" cy="4446588"/>
          </a:xfrm>
          <a:prstGeom prst="rect">
            <a:avLst/>
          </a:prstGeom>
          <a:gradFill>
            <a:gsLst>
              <a:gs pos="0">
                <a:schemeClr val="bg1">
                  <a:lumMod val="9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pic>
        <p:nvPicPr>
          <p:cNvPr id="11276" name="Picture 2" descr="E:\合作办学\中俄交通学院\申报材料\两校校徽\BJTU Logo.png"/>
          <p:cNvPicPr>
            <a:picLocks noChangeAspect="1" noChangeArrowheads="1"/>
          </p:cNvPicPr>
          <p:nvPr/>
        </p:nvPicPr>
        <p:blipFill>
          <a:blip r:embed="rId3" cstate="print"/>
          <a:srcRect/>
          <a:stretch>
            <a:fillRect/>
          </a:stretch>
        </p:blipFill>
        <p:spPr bwMode="auto">
          <a:xfrm>
            <a:off x="5967415" y="857384"/>
            <a:ext cx="1919287" cy="758825"/>
          </a:xfrm>
          <a:prstGeom prst="rect">
            <a:avLst/>
          </a:prstGeom>
          <a:noFill/>
          <a:ln w="9525">
            <a:noFill/>
            <a:miter lim="800000"/>
            <a:headEnd/>
            <a:tailEnd/>
          </a:ln>
        </p:spPr>
      </p:pic>
      <p:sp>
        <p:nvSpPr>
          <p:cNvPr id="6152" name="Text Box 5"/>
          <p:cNvSpPr txBox="1">
            <a:spLocks noChangeArrowheads="1"/>
          </p:cNvSpPr>
          <p:nvPr/>
        </p:nvSpPr>
        <p:spPr bwMode="auto">
          <a:xfrm>
            <a:off x="50651" y="1768926"/>
            <a:ext cx="6105525" cy="3693319"/>
          </a:xfrm>
          <a:prstGeom prst="rect">
            <a:avLst/>
          </a:prstGeom>
          <a:noFill/>
          <a:ln w="9525">
            <a:solidFill>
              <a:schemeClr val="tx1"/>
            </a:solidFill>
            <a:prstDash val="lgDash"/>
            <a:miter lim="800000"/>
          </a:ln>
        </p:spPr>
        <p:txBody>
          <a:bodyPr wrap="square">
            <a:spAutoFit/>
          </a:bodyPr>
          <a:lstStyle/>
          <a:p>
            <a:pPr lvl="0" algn="ctr">
              <a:defRPr/>
            </a:pPr>
            <a:r>
              <a:rPr lang="zh-CN" altLang="zh-CN" sz="2200" b="1" noProof="1" smtClean="0">
                <a:solidFill>
                  <a:srgbClr val="C00000"/>
                </a:solidFill>
                <a:latin typeface="华文楷体" panose="02010600040101010101" pitchFamily="2" charset="-122"/>
                <a:ea typeface="华文楷体" panose="02010600040101010101" pitchFamily="2" charset="-122"/>
                <a:sym typeface="+mn-ea"/>
              </a:rPr>
              <a:t>优秀学科群</a:t>
            </a:r>
            <a:endParaRPr lang="en-US" altLang="zh-CN" sz="2200" b="1" noProof="1" smtClean="0">
              <a:solidFill>
                <a:srgbClr val="C00000"/>
              </a:solidFill>
              <a:latin typeface="华文楷体" panose="02010600040101010101" pitchFamily="2" charset="-122"/>
              <a:ea typeface="华文楷体" panose="02010600040101010101" pitchFamily="2" charset="-122"/>
              <a:sym typeface="+mn-ea"/>
            </a:endParaRPr>
          </a:p>
          <a:p>
            <a:pPr algn="ctr">
              <a:defRPr/>
            </a:pPr>
            <a:r>
              <a:rPr lang="en-US" altLang="zh-CN" sz="2200" b="1" noProof="1" smtClean="0">
                <a:solidFill>
                  <a:srgbClr val="C00000"/>
                </a:solidFill>
                <a:latin typeface="华文楷体" panose="02010600040101010101" pitchFamily="2" charset="-122"/>
                <a:ea typeface="华文楷体" panose="02010600040101010101" pitchFamily="2" charset="-122"/>
              </a:rPr>
              <a:t>Several groups of superior specialties</a:t>
            </a:r>
          </a:p>
          <a:p>
            <a:pPr algn="l">
              <a:defRPr/>
            </a:pPr>
            <a:r>
              <a:rPr lang="zh-CN" altLang="en-US" sz="1900" b="1" noProof="1" smtClean="0">
                <a:solidFill>
                  <a:srgbClr val="000066"/>
                </a:solidFill>
                <a:latin typeface="华文楷体" panose="02010600040101010101" pitchFamily="2" charset="-122"/>
                <a:ea typeface="华文楷体" panose="02010600040101010101" pitchFamily="2" charset="-122"/>
              </a:rPr>
              <a:t>大</a:t>
            </a:r>
            <a:r>
              <a:rPr lang="zh-CN" altLang="en-US" sz="1900" b="1" noProof="1">
                <a:solidFill>
                  <a:srgbClr val="000066"/>
                </a:solidFill>
                <a:latin typeface="华文楷体" panose="02010600040101010101" pitchFamily="2" charset="-122"/>
                <a:ea typeface="华文楷体" panose="02010600040101010101" pitchFamily="2" charset="-122"/>
              </a:rPr>
              <a:t>型结构健康监测与诊断、交通环境与安全工程、国防交通应急工程、长大隧道施工技术及变形控制，航空航天虚拟现实技术及其应用。</a:t>
            </a:r>
          </a:p>
          <a:p>
            <a:pPr algn="just">
              <a:defRPr/>
            </a:pPr>
            <a:r>
              <a:rPr lang="zh-CN" altLang="en-US" sz="1900" b="1" noProof="1">
                <a:solidFill>
                  <a:srgbClr val="000066"/>
                </a:solidFill>
                <a:latin typeface="华文楷体" panose="02010600040101010101" pitchFamily="2" charset="-122"/>
                <a:ea typeface="华文楷体" panose="02010600040101010101" pitchFamily="2" charset="-122"/>
              </a:rPr>
              <a:t>Large structural health monitoring and </a:t>
            </a:r>
            <a:r>
              <a:rPr lang="zh-CN" altLang="en-US" sz="1900" b="1" noProof="1" smtClean="0">
                <a:solidFill>
                  <a:srgbClr val="000066"/>
                </a:solidFill>
                <a:latin typeface="华文楷体" panose="02010600040101010101" pitchFamily="2" charset="-122"/>
                <a:ea typeface="华文楷体" panose="02010600040101010101" pitchFamily="2" charset="-122"/>
              </a:rPr>
              <a:t>diagnosisthe</a:t>
            </a:r>
            <a:r>
              <a:rPr lang="en-US" altLang="zh-CN" sz="1900" b="1" noProof="1" smtClean="0">
                <a:solidFill>
                  <a:srgbClr val="000066"/>
                </a:solidFill>
                <a:latin typeface="华文楷体" panose="02010600040101010101" pitchFamily="2" charset="-122"/>
                <a:ea typeface="华文楷体" panose="02010600040101010101" pitchFamily="2" charset="-122"/>
              </a:rPr>
              <a:t>, </a:t>
            </a:r>
            <a:r>
              <a:rPr lang="zh-CN" altLang="en-US" sz="1900" b="1" noProof="1" smtClean="0">
                <a:solidFill>
                  <a:srgbClr val="000066"/>
                </a:solidFill>
                <a:latin typeface="华文楷体" panose="02010600040101010101" pitchFamily="2" charset="-122"/>
                <a:ea typeface="华文楷体" panose="02010600040101010101" pitchFamily="2" charset="-122"/>
              </a:rPr>
              <a:t>traffic </a:t>
            </a:r>
            <a:r>
              <a:rPr lang="zh-CN" altLang="en-US" sz="1900" b="1" noProof="1">
                <a:solidFill>
                  <a:srgbClr val="000066"/>
                </a:solidFill>
                <a:latin typeface="华文楷体" panose="02010600040101010101" pitchFamily="2" charset="-122"/>
                <a:ea typeface="华文楷体" panose="02010600040101010101" pitchFamily="2" charset="-122"/>
              </a:rPr>
              <a:t>environment and safety </a:t>
            </a:r>
            <a:r>
              <a:rPr lang="zh-CN" altLang="en-US" sz="1900" b="1" noProof="1" smtClean="0">
                <a:solidFill>
                  <a:srgbClr val="000066"/>
                </a:solidFill>
                <a:latin typeface="华文楷体" panose="02010600040101010101" pitchFamily="2" charset="-122"/>
                <a:ea typeface="华文楷体" panose="02010600040101010101" pitchFamily="2" charset="-122"/>
              </a:rPr>
              <a:t>engineering</a:t>
            </a:r>
            <a:r>
              <a:rPr lang="en-US" altLang="zh-CN" sz="1900" b="1" noProof="1" smtClean="0">
                <a:solidFill>
                  <a:srgbClr val="000066"/>
                </a:solidFill>
                <a:latin typeface="华文楷体" panose="02010600040101010101" pitchFamily="2" charset="-122"/>
                <a:ea typeface="华文楷体" panose="02010600040101010101" pitchFamily="2" charset="-122"/>
              </a:rPr>
              <a:t>, </a:t>
            </a:r>
            <a:r>
              <a:rPr lang="zh-CN" altLang="en-US" sz="1900" b="1" noProof="1" smtClean="0">
                <a:solidFill>
                  <a:srgbClr val="000066"/>
                </a:solidFill>
                <a:latin typeface="华文楷体" panose="02010600040101010101" pitchFamily="2" charset="-122"/>
                <a:ea typeface="华文楷体" panose="02010600040101010101" pitchFamily="2" charset="-122"/>
              </a:rPr>
              <a:t>emergency </a:t>
            </a:r>
            <a:r>
              <a:rPr lang="zh-CN" altLang="en-US" sz="1900" b="1" noProof="1">
                <a:solidFill>
                  <a:srgbClr val="000066"/>
                </a:solidFill>
                <a:latin typeface="华文楷体" panose="02010600040101010101" pitchFamily="2" charset="-122"/>
                <a:ea typeface="华文楷体" panose="02010600040101010101" pitchFamily="2" charset="-122"/>
              </a:rPr>
              <a:t>projects in national defence </a:t>
            </a:r>
            <a:r>
              <a:rPr lang="zh-CN" altLang="en-US" sz="1900" b="1" noProof="1" smtClean="0">
                <a:solidFill>
                  <a:srgbClr val="000066"/>
                </a:solidFill>
                <a:latin typeface="华文楷体" panose="02010600040101010101" pitchFamily="2" charset="-122"/>
                <a:ea typeface="华文楷体" panose="02010600040101010101" pitchFamily="2" charset="-122"/>
              </a:rPr>
              <a:t>transportation</a:t>
            </a:r>
            <a:r>
              <a:rPr lang="en-US" altLang="zh-CN" sz="1900" b="1" noProof="1" smtClean="0">
                <a:solidFill>
                  <a:srgbClr val="000066"/>
                </a:solidFill>
                <a:latin typeface="华文楷体" panose="02010600040101010101" pitchFamily="2" charset="-122"/>
                <a:ea typeface="华文楷体" panose="02010600040101010101" pitchFamily="2" charset="-122"/>
              </a:rPr>
              <a:t>, </a:t>
            </a:r>
            <a:r>
              <a:rPr lang="zh-CN" altLang="en-US" sz="1900" b="1" noProof="1" smtClean="0">
                <a:solidFill>
                  <a:srgbClr val="000066"/>
                </a:solidFill>
                <a:latin typeface="华文楷体" panose="02010600040101010101" pitchFamily="2" charset="-122"/>
                <a:ea typeface="华文楷体" panose="02010600040101010101" pitchFamily="2" charset="-122"/>
              </a:rPr>
              <a:t>the </a:t>
            </a:r>
            <a:r>
              <a:rPr lang="zh-CN" altLang="en-US" sz="1900" b="1" noProof="1">
                <a:solidFill>
                  <a:srgbClr val="000066"/>
                </a:solidFill>
                <a:latin typeface="华文楷体" panose="02010600040101010101" pitchFamily="2" charset="-122"/>
                <a:ea typeface="华文楷体" panose="02010600040101010101" pitchFamily="2" charset="-122"/>
              </a:rPr>
              <a:t>technique and deformation control in the long and large tunnel </a:t>
            </a:r>
            <a:r>
              <a:rPr lang="zh-CN" altLang="en-US" sz="1900" b="1" noProof="1" smtClean="0">
                <a:solidFill>
                  <a:srgbClr val="000066"/>
                </a:solidFill>
                <a:latin typeface="华文楷体" panose="02010600040101010101" pitchFamily="2" charset="-122"/>
                <a:ea typeface="华文楷体" panose="02010600040101010101" pitchFamily="2" charset="-122"/>
              </a:rPr>
              <a:t>engineering</a:t>
            </a:r>
            <a:r>
              <a:rPr lang="en-US" altLang="zh-CN" sz="1900" b="1" noProof="1" smtClean="0">
                <a:solidFill>
                  <a:srgbClr val="000066"/>
                </a:solidFill>
                <a:latin typeface="华文楷体" panose="02010600040101010101" pitchFamily="2" charset="-122"/>
                <a:ea typeface="华文楷体" panose="02010600040101010101" pitchFamily="2" charset="-122"/>
              </a:rPr>
              <a:t>, </a:t>
            </a:r>
            <a:r>
              <a:rPr lang="zh-CN" altLang="en-US" sz="1900" b="1" noProof="1" smtClean="0">
                <a:solidFill>
                  <a:srgbClr val="000066"/>
                </a:solidFill>
                <a:latin typeface="华文楷体" panose="02010600040101010101" pitchFamily="2" charset="-122"/>
                <a:ea typeface="华文楷体" panose="02010600040101010101" pitchFamily="2" charset="-122"/>
              </a:rPr>
              <a:t>virtual </a:t>
            </a:r>
            <a:r>
              <a:rPr lang="zh-CN" altLang="en-US" sz="1900" b="1" noProof="1">
                <a:solidFill>
                  <a:srgbClr val="000066"/>
                </a:solidFill>
                <a:latin typeface="华文楷体" panose="02010600040101010101" pitchFamily="2" charset="-122"/>
                <a:ea typeface="华文楷体" panose="02010600040101010101" pitchFamily="2" charset="-122"/>
              </a:rPr>
              <a:t>reality technology of Aeronautics and</a:t>
            </a:r>
            <a:r>
              <a:rPr lang="zh-CN" altLang="en-US" sz="1900" b="1" dirty="0">
                <a:solidFill>
                  <a:srgbClr val="000066"/>
                </a:solidFill>
                <a:latin typeface="华文楷体" panose="02010600040101010101" pitchFamily="2" charset="-122"/>
                <a:ea typeface="华文楷体" panose="02010600040101010101" pitchFamily="2" charset="-122"/>
              </a:rPr>
              <a:t> </a:t>
            </a:r>
            <a:r>
              <a:rPr lang="zh-CN" altLang="en-US" sz="1900" b="1" noProof="1">
                <a:solidFill>
                  <a:srgbClr val="000066"/>
                </a:solidFill>
                <a:latin typeface="华文楷体" panose="02010600040101010101" pitchFamily="2" charset="-122"/>
                <a:ea typeface="华文楷体" panose="02010600040101010101" pitchFamily="2" charset="-122"/>
              </a:rPr>
              <a:t>Astroautics.</a:t>
            </a:r>
            <a:endParaRPr lang="zh-CN" altLang="en-US" sz="1900" b="1" dirty="0">
              <a:solidFill>
                <a:srgbClr val="000066"/>
              </a:solidFill>
              <a:latin typeface="华文楷体" panose="02010600040101010101" pitchFamily="2" charset="-122"/>
              <a:ea typeface="华文楷体" panose="02010600040101010101" pitchFamily="2" charset="-122"/>
            </a:endParaRPr>
          </a:p>
        </p:txBody>
      </p:sp>
      <p:pic>
        <p:nvPicPr>
          <p:cNvPr id="17" name="图片 14" descr="校标-杨志钦"/>
          <p:cNvPicPr>
            <a:picLocks noChangeAspect="1"/>
          </p:cNvPicPr>
          <p:nvPr/>
        </p:nvPicPr>
        <p:blipFill>
          <a:blip r:embed="rId4" cstate="print"/>
          <a:srcRect l="21240" t="17514" r="15916" b="16183"/>
          <a:stretch>
            <a:fillRect/>
          </a:stretch>
        </p:blipFill>
        <p:spPr>
          <a:xfrm>
            <a:off x="8286776" y="857383"/>
            <a:ext cx="627034" cy="636282"/>
          </a:xfrm>
          <a:prstGeom prst="ellipse">
            <a:avLst/>
          </a:prstGeom>
          <a:noFill/>
          <a:ln w="9525">
            <a:noFill/>
          </a:ln>
        </p:spPr>
      </p:pic>
      <p:pic>
        <p:nvPicPr>
          <p:cNvPr id="18" name="图片 17" descr="图片3.jpg"/>
          <p:cNvPicPr>
            <a:picLocks noChangeAspect="1"/>
          </p:cNvPicPr>
          <p:nvPr/>
        </p:nvPicPr>
        <p:blipFill>
          <a:blip r:embed="rId5" cstate="print"/>
          <a:stretch>
            <a:fillRect/>
          </a:stretch>
        </p:blipFill>
        <p:spPr>
          <a:xfrm>
            <a:off x="5500800" y="857384"/>
            <a:ext cx="2339725" cy="648000"/>
          </a:xfrm>
          <a:prstGeom prst="rect">
            <a:avLst/>
          </a:prstGeom>
        </p:spPr>
      </p:pic>
      <p:pic>
        <p:nvPicPr>
          <p:cNvPr id="7" name="图片 6" descr="1"/>
          <p:cNvPicPr>
            <a:picLocks noChangeAspect="1"/>
          </p:cNvPicPr>
          <p:nvPr/>
        </p:nvPicPr>
        <p:blipFill>
          <a:blip r:embed="rId6" cstate="print"/>
          <a:srcRect/>
          <a:stretch>
            <a:fillRect/>
          </a:stretch>
        </p:blipFill>
        <p:spPr>
          <a:xfrm>
            <a:off x="6182455" y="1768788"/>
            <a:ext cx="2961894" cy="4066033"/>
          </a:xfrm>
          <a:prstGeom prst="rect">
            <a:avLst/>
          </a:prstGeom>
        </p:spPr>
      </p:pic>
      <p:grpSp>
        <p:nvGrpSpPr>
          <p:cNvPr id="8" name="组合 7"/>
          <p:cNvGrpSpPr/>
          <p:nvPr/>
        </p:nvGrpSpPr>
        <p:grpSpPr>
          <a:xfrm>
            <a:off x="-38100" y="857568"/>
            <a:ext cx="575945" cy="574675"/>
            <a:chOff x="510" y="278"/>
            <a:chExt cx="907" cy="905"/>
          </a:xfrm>
        </p:grpSpPr>
        <p:sp>
          <p:nvSpPr>
            <p:cNvPr id="6" name="矩形 5"/>
            <p:cNvSpPr/>
            <p:nvPr/>
          </p:nvSpPr>
          <p:spPr>
            <a:xfrm>
              <a:off x="907" y="673"/>
              <a:ext cx="510" cy="5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nvSpPr>
          <p:spPr>
            <a:xfrm>
              <a:off x="510" y="278"/>
              <a:ext cx="398" cy="3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091" y="1565408"/>
            <a:ext cx="9205913" cy="4446588"/>
          </a:xfrm>
          <a:prstGeom prst="rect">
            <a:avLst/>
          </a:prstGeom>
          <a:gradFill>
            <a:gsLst>
              <a:gs pos="0">
                <a:schemeClr val="bg1">
                  <a:lumMod val="9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17" name="Text Box 5"/>
          <p:cNvSpPr txBox="1">
            <a:spLocks noChangeArrowheads="1"/>
          </p:cNvSpPr>
          <p:nvPr/>
        </p:nvSpPr>
        <p:spPr bwMode="auto">
          <a:xfrm>
            <a:off x="424180" y="1787208"/>
            <a:ext cx="8618855" cy="2908489"/>
          </a:xfrm>
          <a:prstGeom prst="rect">
            <a:avLst/>
          </a:prstGeom>
          <a:noFill/>
          <a:ln w="9525">
            <a:solidFill>
              <a:schemeClr val="tx1"/>
            </a:solidFill>
            <a:prstDash val="lgDash"/>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2200" b="1" dirty="0" smtClean="0">
                <a:solidFill>
                  <a:srgbClr val="C00000"/>
                </a:solidFill>
                <a:latin typeface="华文楷体" panose="02010600040101010101" pitchFamily="2" charset="-122"/>
                <a:ea typeface="华文楷体" panose="02010600040101010101" pitchFamily="2" charset="-122"/>
                <a:sym typeface="+mn-ea"/>
              </a:rPr>
              <a:t>人 才 培 养</a:t>
            </a:r>
            <a:endParaRPr kumimoji="0" lang="zh-CN" altLang="zh-CN" sz="2200" b="1" i="0" u="none" strike="noStrike" kern="1200" cap="none" spc="0" normalizeH="0" baseline="0" dirty="0" smtClean="0">
              <a:solidFill>
                <a:srgbClr val="C00000"/>
              </a:solidFill>
              <a:latin typeface="华文楷体" panose="02010600040101010101" pitchFamily="2" charset="-122"/>
              <a:ea typeface="华文楷体" panose="0201060004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zh-CN" sz="2200" b="1" dirty="0" smtClean="0">
                <a:solidFill>
                  <a:srgbClr val="C00000"/>
                </a:solidFill>
                <a:latin typeface="华文楷体" panose="02010600040101010101" pitchFamily="2" charset="-122"/>
                <a:ea typeface="华文楷体" panose="02010600040101010101" pitchFamily="2" charset="-122"/>
                <a:sym typeface="+mn-ea"/>
              </a:rPr>
              <a:t>Talent Cultivation</a:t>
            </a:r>
            <a:endParaRPr kumimoji="0" lang="zh-CN" altLang="zh-CN" sz="2200" b="1" i="0" strike="noStrike" kern="1200" cap="none" spc="0" normalizeH="0" baseline="0" dirty="0" smtClean="0">
              <a:solidFill>
                <a:srgbClr val="C00000"/>
              </a:solidFill>
              <a:latin typeface="华文楷体" panose="02010600040101010101" pitchFamily="2" charset="-122"/>
              <a:ea typeface="华文楷体" panose="02010600040101010101" pitchFamily="2" charset="-122"/>
              <a:cs typeface="+mn-cs"/>
            </a:endParaRPr>
          </a:p>
          <a:p>
            <a:pPr lvl="0" eaLnBrk="1" hangingPunct="1"/>
            <a:endParaRPr lang="en-US" altLang="zh-CN" sz="1900" b="1" dirty="0" smtClean="0">
              <a:solidFill>
                <a:srgbClr val="000066"/>
              </a:solidFill>
              <a:latin typeface="华文楷体" panose="02010600040101010101" pitchFamily="2" charset="-122"/>
              <a:ea typeface="华文楷体" panose="02010600040101010101" pitchFamily="2" charset="-122"/>
              <a:sym typeface="+mn-ea"/>
            </a:endParaRPr>
          </a:p>
          <a:p>
            <a:pPr lvl="0" eaLnBrk="1" hangingPunct="1"/>
            <a:r>
              <a:rPr lang="zh-CN" altLang="en-US" sz="2000" b="1" dirty="0" smtClean="0">
                <a:solidFill>
                  <a:srgbClr val="000066"/>
                </a:solidFill>
                <a:latin typeface="华文楷体" panose="02010600040101010101" pitchFamily="2" charset="-122"/>
                <a:ea typeface="华文楷体" panose="02010600040101010101" pitchFamily="2" charset="-122"/>
                <a:sym typeface="+mn-ea"/>
              </a:rPr>
              <a:t>学</a:t>
            </a:r>
            <a:r>
              <a:rPr lang="zh-CN" altLang="en-US" sz="2000" b="1" dirty="0">
                <a:solidFill>
                  <a:srgbClr val="000066"/>
                </a:solidFill>
                <a:latin typeface="华文楷体" panose="02010600040101010101" pitchFamily="2" charset="-122"/>
                <a:ea typeface="华文楷体" panose="02010600040101010101" pitchFamily="2" charset="-122"/>
                <a:sym typeface="+mn-ea"/>
              </a:rPr>
              <a:t>校培养了近10万余名毕业生，毕业生就业率常年保持在96%以上，大约有60%的毕业生进入中国铁路系统工作。</a:t>
            </a:r>
            <a:endParaRPr lang="zh-CN" altLang="en-US" sz="2000" b="1" dirty="0">
              <a:solidFill>
                <a:srgbClr val="000066"/>
              </a:solidFill>
              <a:latin typeface="华文楷体" panose="02010600040101010101" pitchFamily="2" charset="-122"/>
              <a:ea typeface="华文楷体" panose="02010600040101010101" pitchFamily="2" charset="-122"/>
            </a:endParaRPr>
          </a:p>
          <a:p>
            <a:pPr lvl="0" eaLnBrk="1" hangingPunct="1"/>
            <a:endParaRPr lang="en-US" altLang="zh-CN" sz="2000" b="1" dirty="0" smtClean="0">
              <a:solidFill>
                <a:srgbClr val="000066"/>
              </a:solidFill>
              <a:latin typeface="华文楷体" panose="02010600040101010101" pitchFamily="2" charset="-122"/>
              <a:ea typeface="华文楷体" panose="02010600040101010101" pitchFamily="2" charset="-122"/>
              <a:sym typeface="+mn-ea"/>
            </a:endParaRPr>
          </a:p>
          <a:p>
            <a:pPr lvl="0" eaLnBrk="1" hangingPunct="1"/>
            <a:r>
              <a:rPr lang="zh-CN" altLang="en-US" sz="2000" b="1" dirty="0" smtClean="0">
                <a:solidFill>
                  <a:srgbClr val="000066"/>
                </a:solidFill>
                <a:latin typeface="华文楷体" panose="02010600040101010101" pitchFamily="2" charset="-122"/>
                <a:ea typeface="华文楷体" panose="02010600040101010101" pitchFamily="2" charset="-122"/>
                <a:sym typeface="+mn-ea"/>
              </a:rPr>
              <a:t>STDU </a:t>
            </a:r>
            <a:r>
              <a:rPr lang="zh-CN" altLang="en-US" sz="2000" b="1" dirty="0">
                <a:solidFill>
                  <a:srgbClr val="000066"/>
                </a:solidFill>
                <a:latin typeface="华文楷体" panose="02010600040101010101" pitchFamily="2" charset="-122"/>
                <a:ea typeface="华文楷体" panose="02010600040101010101" pitchFamily="2" charset="-122"/>
                <a:sym typeface="+mn-ea"/>
              </a:rPr>
              <a:t>cultivated more than 100,000 graduates and kept the employment rate over 96%. More than 60% of the graduates enter into the Chinese railway enterprises.</a:t>
            </a:r>
            <a:endParaRPr lang="zh-CN" altLang="en-US" sz="2000" b="1" dirty="0">
              <a:solidFill>
                <a:srgbClr val="000066"/>
              </a:solidFill>
              <a:latin typeface="华文楷体" panose="02010600040101010101" pitchFamily="2" charset="-122"/>
              <a:ea typeface="华文楷体" panose="02010600040101010101" pitchFamily="2" charset="-122"/>
            </a:endParaRPr>
          </a:p>
        </p:txBody>
      </p:sp>
      <p:pic>
        <p:nvPicPr>
          <p:cNvPr id="16" name="图片 15" descr="图片3.jpg"/>
          <p:cNvPicPr>
            <a:picLocks noChangeAspect="1"/>
          </p:cNvPicPr>
          <p:nvPr/>
        </p:nvPicPr>
        <p:blipFill>
          <a:blip r:embed="rId3" cstate="print"/>
          <a:stretch>
            <a:fillRect/>
          </a:stretch>
        </p:blipFill>
        <p:spPr>
          <a:xfrm>
            <a:off x="5500800" y="857384"/>
            <a:ext cx="2339725" cy="648000"/>
          </a:xfrm>
          <a:prstGeom prst="rect">
            <a:avLst/>
          </a:prstGeom>
        </p:spPr>
      </p:pic>
      <p:pic>
        <p:nvPicPr>
          <p:cNvPr id="18" name="图片 14" descr="校标-杨志钦"/>
          <p:cNvPicPr>
            <a:picLocks noChangeAspect="1"/>
          </p:cNvPicPr>
          <p:nvPr/>
        </p:nvPicPr>
        <p:blipFill>
          <a:blip r:embed="rId4" cstate="print"/>
          <a:srcRect l="21240" t="17514" r="15916" b="16183"/>
          <a:stretch>
            <a:fillRect/>
          </a:stretch>
        </p:blipFill>
        <p:spPr>
          <a:xfrm>
            <a:off x="8286776" y="857383"/>
            <a:ext cx="627034" cy="636282"/>
          </a:xfrm>
          <a:prstGeom prst="ellipse">
            <a:avLst/>
          </a:prstGeom>
          <a:noFill/>
          <a:ln w="9525">
            <a:noFill/>
          </a:ln>
        </p:spPr>
      </p:pic>
      <p:grpSp>
        <p:nvGrpSpPr>
          <p:cNvPr id="8" name="组合 7"/>
          <p:cNvGrpSpPr/>
          <p:nvPr/>
        </p:nvGrpSpPr>
        <p:grpSpPr>
          <a:xfrm>
            <a:off x="-20320" y="857568"/>
            <a:ext cx="575945" cy="574675"/>
            <a:chOff x="510" y="278"/>
            <a:chExt cx="907" cy="905"/>
          </a:xfrm>
        </p:grpSpPr>
        <p:sp>
          <p:nvSpPr>
            <p:cNvPr id="6" name="矩形 5"/>
            <p:cNvSpPr/>
            <p:nvPr/>
          </p:nvSpPr>
          <p:spPr>
            <a:xfrm>
              <a:off x="907" y="673"/>
              <a:ext cx="510" cy="5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矩形 6"/>
            <p:cNvSpPr/>
            <p:nvPr/>
          </p:nvSpPr>
          <p:spPr>
            <a:xfrm>
              <a:off x="510" y="278"/>
              <a:ext cx="398" cy="3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矩形 1"/>
          <p:cNvSpPr/>
          <p:nvPr/>
        </p:nvSpPr>
        <p:spPr>
          <a:xfrm>
            <a:off x="-10954" y="2432533"/>
            <a:ext cx="9144000" cy="2434829"/>
          </a:xfrm>
          <a:prstGeom prst="rect">
            <a:avLst/>
          </a:prstGeom>
          <a:solidFill>
            <a:srgbClr val="0070C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350"/>
          </a:p>
        </p:txBody>
      </p:sp>
      <p:sp>
        <p:nvSpPr>
          <p:cNvPr id="3" name="TextBox 3"/>
          <p:cNvSpPr txBox="1">
            <a:spLocks noChangeArrowheads="1"/>
          </p:cNvSpPr>
          <p:nvPr/>
        </p:nvSpPr>
        <p:spPr bwMode="auto">
          <a:xfrm>
            <a:off x="755576" y="3000505"/>
            <a:ext cx="3097212" cy="1566545"/>
          </a:xfrm>
          <a:prstGeom prst="rect">
            <a:avLst/>
          </a:prstGeom>
          <a:noFill/>
          <a:ln w="9525">
            <a:noFill/>
            <a:miter lim="800000"/>
          </a:ln>
          <a:effectLst>
            <a:outerShdw dist="76200" dir="1199996" algn="tl" rotWithShape="0">
              <a:srgbClr val="808080">
                <a:alpha val="9998"/>
              </a:srgbClr>
            </a:outerShdw>
          </a:effectLst>
        </p:spPr>
        <p:txBody>
          <a:bodyPr wrap="square">
            <a:spAutoFit/>
          </a:bodyPr>
          <a:lstStyle/>
          <a:p>
            <a:pPr defTabSz="-635">
              <a:buFontTx/>
              <a:buNone/>
              <a:tabLst>
                <a:tab pos="2596515" algn="l"/>
              </a:tabLst>
              <a:defRPr/>
            </a:pPr>
            <a:r>
              <a:rPr lang="en-US" altLang="zh-CN" sz="9600" dirty="0">
                <a:solidFill>
                  <a:srgbClr val="FFFFFF"/>
                </a:solidFill>
                <a:latin typeface="Impact" panose="020B0806030902050204" pitchFamily="34" charset="0"/>
              </a:rPr>
              <a:t>P</a:t>
            </a:r>
            <a:r>
              <a:rPr lang="en-US" altLang="zh-CN" sz="7000" dirty="0">
                <a:solidFill>
                  <a:srgbClr val="FFFFFF"/>
                </a:solidFill>
                <a:latin typeface="Impact" panose="020B0806030902050204" pitchFamily="34" charset="0"/>
              </a:rPr>
              <a:t>art</a:t>
            </a:r>
            <a:r>
              <a:rPr lang="en-US" altLang="zh-CN" sz="9000" dirty="0">
                <a:solidFill>
                  <a:srgbClr val="FFFFFF"/>
                </a:solidFill>
                <a:latin typeface="Impact" panose="020B0806030902050204" pitchFamily="34" charset="0"/>
              </a:rPr>
              <a:t> 2</a:t>
            </a:r>
            <a:endParaRPr lang="zh-CN" altLang="en-US" sz="9000" dirty="0">
              <a:solidFill>
                <a:srgbClr val="FFFFFF"/>
              </a:solidFill>
              <a:latin typeface="Impact" panose="020B0806030902050204" pitchFamily="34" charset="0"/>
            </a:endParaRPr>
          </a:p>
        </p:txBody>
      </p:sp>
      <p:sp>
        <p:nvSpPr>
          <p:cNvPr id="4" name="TextBox 3"/>
          <p:cNvSpPr txBox="1"/>
          <p:nvPr/>
        </p:nvSpPr>
        <p:spPr>
          <a:xfrm>
            <a:off x="3491880" y="3044567"/>
            <a:ext cx="5652120" cy="2400657"/>
          </a:xfrm>
          <a:prstGeom prst="rect">
            <a:avLst/>
          </a:prstGeom>
          <a:noFill/>
        </p:spPr>
        <p:txBody>
          <a:bodyPr wrap="square" rtlCol="0">
            <a:spAutoFit/>
          </a:bodyPr>
          <a:lstStyle/>
          <a:p>
            <a:pPr algn="ctr"/>
            <a:r>
              <a:rPr lang="zh-CN" altLang="zh-CN" sz="2800" b="1" dirty="0">
                <a:solidFill>
                  <a:schemeClr val="bg1"/>
                </a:solidFill>
                <a:ea typeface="微软雅黑" panose="020B0503020204020204" pitchFamily="34" charset="-122"/>
              </a:rPr>
              <a:t>与俄罗斯高校的交流与合作</a:t>
            </a:r>
            <a:r>
              <a:rPr lang="zh-CN" altLang="zh-CN" sz="2800" b="1" dirty="0" smtClean="0">
                <a:solidFill>
                  <a:schemeClr val="bg1"/>
                </a:solidFill>
                <a:ea typeface="微软雅黑" panose="020B0503020204020204" pitchFamily="34" charset="-122"/>
              </a:rPr>
              <a:t>情况</a:t>
            </a:r>
            <a:endParaRPr lang="en-US" altLang="zh-CN" sz="2800" b="1" dirty="0" smtClean="0">
              <a:solidFill>
                <a:schemeClr val="bg1"/>
              </a:solidFill>
              <a:ea typeface="微软雅黑" panose="020B0503020204020204" pitchFamily="34" charset="-122"/>
            </a:endParaRPr>
          </a:p>
          <a:p>
            <a:pPr algn="ctr"/>
            <a:r>
              <a:rPr lang="en-US" altLang="zh-CN" sz="2800" b="1" dirty="0" smtClean="0">
                <a:solidFill>
                  <a:schemeClr val="bg1"/>
                </a:solidFill>
                <a:ea typeface="微软雅黑" panose="020B0503020204020204" pitchFamily="34" charset="-122"/>
              </a:rPr>
              <a:t>The exchanges and cooperation with Russian colleges and universities</a:t>
            </a:r>
            <a:endParaRPr lang="zh-CN" altLang="en-US" sz="2800" b="1" dirty="0" smtClean="0">
              <a:solidFill>
                <a:schemeClr val="bg1"/>
              </a:solidFill>
              <a:ea typeface="微软雅黑" panose="020B0503020204020204" pitchFamily="34" charset="-122"/>
            </a:endParaRPr>
          </a:p>
          <a:p>
            <a:endParaRPr lang="zh-CN" altLang="en-US" sz="2400" b="1" dirty="0" smtClean="0">
              <a:solidFill>
                <a:schemeClr val="bg1"/>
              </a:solidFill>
              <a:ea typeface="微软雅黑" panose="020B0503020204020204" pitchFamily="34" charset="-122"/>
            </a:endParaRPr>
          </a:p>
          <a:p>
            <a:endParaRPr lang="zh-CN" altLang="zh-CN" sz="2400" b="1" dirty="0">
              <a:solidFill>
                <a:schemeClr val="bg1"/>
              </a:solidFill>
            </a:endParaRPr>
          </a:p>
          <a:p>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1530</Words>
  <Application>Microsoft Office PowerPoint</Application>
  <PresentationFormat>全屏显示(4:3)</PresentationFormat>
  <Paragraphs>122</Paragraphs>
  <Slides>20</Slides>
  <Notes>15</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20</vt:i4>
      </vt:variant>
    </vt:vector>
  </HeadingPairs>
  <TitlesOfParts>
    <vt:vector size="2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晴天</dc:creator>
  <cp:lastModifiedBy>Administrator</cp:lastModifiedBy>
  <cp:revision>51</cp:revision>
  <dcterms:created xsi:type="dcterms:W3CDTF">2016-11-25T14:53:00Z</dcterms:created>
  <dcterms:modified xsi:type="dcterms:W3CDTF">2016-11-28T08:58:10Z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